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 id="2147483761" r:id="rId3"/>
    <p:sldMasterId id="2147483801" r:id="rId4"/>
  </p:sldMasterIdLst>
  <p:notesMasterIdLst>
    <p:notesMasterId r:id="rId55"/>
  </p:notesMasterIdLst>
  <p:handoutMasterIdLst>
    <p:handoutMasterId r:id="rId56"/>
  </p:handoutMasterIdLst>
  <p:sldIdLst>
    <p:sldId id="266" r:id="rId5"/>
    <p:sldId id="6067" r:id="rId6"/>
    <p:sldId id="6068" r:id="rId7"/>
    <p:sldId id="6069" r:id="rId8"/>
    <p:sldId id="6096" r:id="rId9"/>
    <p:sldId id="6098" r:id="rId10"/>
    <p:sldId id="6091" r:id="rId11"/>
    <p:sldId id="6099" r:id="rId12"/>
    <p:sldId id="6094" r:id="rId13"/>
    <p:sldId id="6100" r:id="rId14"/>
    <p:sldId id="6095" r:id="rId15"/>
    <p:sldId id="6113" r:id="rId16"/>
    <p:sldId id="6101" r:id="rId17"/>
    <p:sldId id="6103" r:id="rId18"/>
    <p:sldId id="6104" r:id="rId19"/>
    <p:sldId id="6097" r:id="rId20"/>
    <p:sldId id="6106" r:id="rId21"/>
    <p:sldId id="5964" r:id="rId22"/>
    <p:sldId id="6105" r:id="rId23"/>
    <p:sldId id="256" r:id="rId24"/>
    <p:sldId id="6059" r:id="rId25"/>
    <p:sldId id="6126" r:id="rId26"/>
    <p:sldId id="6022" r:id="rId27"/>
    <p:sldId id="5820" r:id="rId28"/>
    <p:sldId id="6030" r:id="rId29"/>
    <p:sldId id="6024" r:id="rId30"/>
    <p:sldId id="6117" r:id="rId31"/>
    <p:sldId id="5980" r:id="rId32"/>
    <p:sldId id="6039" r:id="rId33"/>
    <p:sldId id="6009" r:id="rId34"/>
    <p:sldId id="5949" r:id="rId35"/>
    <p:sldId id="5982" r:id="rId36"/>
    <p:sldId id="6120" r:id="rId37"/>
    <p:sldId id="6121" r:id="rId38"/>
    <p:sldId id="6122" r:id="rId39"/>
    <p:sldId id="6123" r:id="rId40"/>
    <p:sldId id="6124" r:id="rId41"/>
    <p:sldId id="6125" r:id="rId42"/>
    <p:sldId id="6032" r:id="rId43"/>
    <p:sldId id="313" r:id="rId44"/>
    <p:sldId id="6056" r:id="rId45"/>
    <p:sldId id="6073" r:id="rId46"/>
    <p:sldId id="6112" r:id="rId47"/>
    <p:sldId id="6108" r:id="rId48"/>
    <p:sldId id="6014" r:id="rId49"/>
    <p:sldId id="5954" r:id="rId50"/>
    <p:sldId id="5932" r:id="rId51"/>
    <p:sldId id="6110" r:id="rId52"/>
    <p:sldId id="6086" r:id="rId53"/>
    <p:sldId id="6037" r:id="rId5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5E91"/>
    <a:srgbClr val="0C406B"/>
    <a:srgbClr val="222A83"/>
    <a:srgbClr val="FFFFFF"/>
    <a:srgbClr val="951AAE"/>
    <a:srgbClr val="255E91"/>
    <a:srgbClr val="C21F26"/>
    <a:srgbClr val="CC9B00"/>
    <a:srgbClr val="E34F56"/>
    <a:srgbClr val="FF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25" autoAdjust="0"/>
    <p:restoredTop sz="94471" autoAdjust="0"/>
  </p:normalViewPr>
  <p:slideViewPr>
    <p:cSldViewPr snapToGrid="0">
      <p:cViewPr varScale="1">
        <p:scale>
          <a:sx n="73" d="100"/>
          <a:sy n="73" d="100"/>
        </p:scale>
        <p:origin x="340" y="56"/>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slide" Target="slides/slide35.xml" /><Relationship Id="rId21" Type="http://schemas.openxmlformats.org/officeDocument/2006/relationships/slide" Target="slides/slide17.xml" /><Relationship Id="rId34" Type="http://schemas.openxmlformats.org/officeDocument/2006/relationships/slide" Target="slides/slide30.xml" /><Relationship Id="rId42" Type="http://schemas.openxmlformats.org/officeDocument/2006/relationships/slide" Target="slides/slide38.xml" /><Relationship Id="rId47" Type="http://schemas.openxmlformats.org/officeDocument/2006/relationships/slide" Target="slides/slide43.xml" /><Relationship Id="rId50" Type="http://schemas.openxmlformats.org/officeDocument/2006/relationships/slide" Target="slides/slide46.xml" /><Relationship Id="rId55" Type="http://schemas.openxmlformats.org/officeDocument/2006/relationships/notesMaster" Target="notesMasters/notesMaster1.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slide" Target="slides/slide29.xml" /><Relationship Id="rId38" Type="http://schemas.openxmlformats.org/officeDocument/2006/relationships/slide" Target="slides/slide34.xml" /><Relationship Id="rId46" Type="http://schemas.openxmlformats.org/officeDocument/2006/relationships/slide" Target="slides/slide42.xml" /><Relationship Id="rId59" Type="http://schemas.openxmlformats.org/officeDocument/2006/relationships/theme" Target="theme/theme1.xml" /><Relationship Id="rId2" Type="http://schemas.openxmlformats.org/officeDocument/2006/relationships/slideMaster" Target="slideMasters/slideMaster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41" Type="http://schemas.openxmlformats.org/officeDocument/2006/relationships/slide" Target="slides/slide37.xml" /><Relationship Id="rId54" Type="http://schemas.openxmlformats.org/officeDocument/2006/relationships/slide" Target="slides/slide50.xml" /><Relationship Id="rId1" Type="http://schemas.openxmlformats.org/officeDocument/2006/relationships/slideMaster" Target="slideMasters/slideMaster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slide" Target="slides/slide33.xml" /><Relationship Id="rId40" Type="http://schemas.openxmlformats.org/officeDocument/2006/relationships/slide" Target="slides/slide36.xml" /><Relationship Id="rId45" Type="http://schemas.openxmlformats.org/officeDocument/2006/relationships/slide" Target="slides/slide41.xml" /><Relationship Id="rId53" Type="http://schemas.openxmlformats.org/officeDocument/2006/relationships/slide" Target="slides/slide49.xml" /><Relationship Id="rId58" Type="http://schemas.openxmlformats.org/officeDocument/2006/relationships/viewProps" Target="viewProps.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slide" Target="slides/slide32.xml" /><Relationship Id="rId49" Type="http://schemas.openxmlformats.org/officeDocument/2006/relationships/slide" Target="slides/slide45.xml" /><Relationship Id="rId57" Type="http://schemas.openxmlformats.org/officeDocument/2006/relationships/presProps" Target="presProps.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slide" Target="slides/slide27.xml" /><Relationship Id="rId44" Type="http://schemas.openxmlformats.org/officeDocument/2006/relationships/slide" Target="slides/slide40.xml" /><Relationship Id="rId52" Type="http://schemas.openxmlformats.org/officeDocument/2006/relationships/slide" Target="slides/slide48.xml" /><Relationship Id="rId60" Type="http://schemas.openxmlformats.org/officeDocument/2006/relationships/tableStyles" Target="tableStyles.xml" /><Relationship Id="rId4" Type="http://schemas.openxmlformats.org/officeDocument/2006/relationships/slideMaster" Target="slideMasters/slideMaster4.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slide" Target="slides/slide31.xml" /><Relationship Id="rId43" Type="http://schemas.openxmlformats.org/officeDocument/2006/relationships/slide" Target="slides/slide39.xml" /><Relationship Id="rId48" Type="http://schemas.openxmlformats.org/officeDocument/2006/relationships/slide" Target="slides/slide44.xml" /><Relationship Id="rId56" Type="http://schemas.openxmlformats.org/officeDocument/2006/relationships/handoutMaster" Target="handoutMasters/handoutMaster1.xml" /><Relationship Id="rId8" Type="http://schemas.openxmlformats.org/officeDocument/2006/relationships/slide" Target="slides/slide4.xml" /><Relationship Id="rId51" Type="http://schemas.openxmlformats.org/officeDocument/2006/relationships/slide" Target="slides/slide47.xml" /><Relationship Id="rId3" Type="http://schemas.openxmlformats.org/officeDocument/2006/relationships/slideMaster" Target="slideMasters/slideMaster3.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E6D47C-44DE-4E7D-B96A-10CC85C1C4EC}"/>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1DD0C20-62A1-4EF0-87D7-295436380381}"/>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E8746B1-1AB2-43A0-AF32-4FB991AAD25E}" type="datetimeFigureOut">
              <a:rPr lang="en-US" smtClean="0"/>
              <a:t>8/31/2022</a:t>
            </a:fld>
            <a:endParaRPr lang="en-US" dirty="0"/>
          </a:p>
        </p:txBody>
      </p:sp>
      <p:sp>
        <p:nvSpPr>
          <p:cNvPr id="4" name="Footer Placeholder 3">
            <a:extLst>
              <a:ext uri="{FF2B5EF4-FFF2-40B4-BE49-F238E27FC236}">
                <a16:creationId xmlns:a16="http://schemas.microsoft.com/office/drawing/2014/main" id="{2B57B722-35E5-47B6-B89B-5ABA10B66E7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6258786-2858-42B7-8507-D660BD2CC11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CF35E25-EC43-46F4-B465-61C1D77184F6}" type="slidenum">
              <a:rPr lang="en-US" smtClean="0"/>
              <a:t>‹#›</a:t>
            </a:fld>
            <a:endParaRPr lang="en-US" dirty="0"/>
          </a:p>
        </p:txBody>
      </p:sp>
    </p:spTree>
    <p:extLst>
      <p:ext uri="{BB962C8B-B14F-4D97-AF65-F5344CB8AC3E}">
        <p14:creationId xmlns:p14="http://schemas.microsoft.com/office/powerpoint/2010/main" val="2670440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B4742F1-7930-427E-822F-303662563CB7}" type="datetimeFigureOut">
              <a:rPr lang="en-US" smtClean="0"/>
              <a:t>8/31/2022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533D2D-E965-4860-A964-3F40DC570AE3}" type="slidenum">
              <a:rPr lang="en-US" smtClean="0"/>
              <a:t>‹#›</a:t>
            </a:fld>
            <a:endParaRPr lang="en-US" dirty="0"/>
          </a:p>
        </p:txBody>
      </p:sp>
    </p:spTree>
    <p:extLst>
      <p:ext uri="{BB962C8B-B14F-4D97-AF65-F5344CB8AC3E}">
        <p14:creationId xmlns:p14="http://schemas.microsoft.com/office/powerpoint/2010/main" val="3230804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1</a:t>
            </a:fld>
            <a:endParaRPr lang="en-US" dirty="0"/>
          </a:p>
        </p:txBody>
      </p:sp>
    </p:spTree>
    <p:extLst>
      <p:ext uri="{BB962C8B-B14F-4D97-AF65-F5344CB8AC3E}">
        <p14:creationId xmlns:p14="http://schemas.microsoft.com/office/powerpoint/2010/main" val="911436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24</a:t>
            </a:fld>
            <a:endParaRPr lang="en-US" dirty="0"/>
          </a:p>
        </p:txBody>
      </p:sp>
    </p:spTree>
    <p:extLst>
      <p:ext uri="{BB962C8B-B14F-4D97-AF65-F5344CB8AC3E}">
        <p14:creationId xmlns:p14="http://schemas.microsoft.com/office/powerpoint/2010/main" val="798263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25</a:t>
            </a:fld>
            <a:endParaRPr lang="en-US" dirty="0"/>
          </a:p>
        </p:txBody>
      </p:sp>
    </p:spTree>
    <p:extLst>
      <p:ext uri="{BB962C8B-B14F-4D97-AF65-F5344CB8AC3E}">
        <p14:creationId xmlns:p14="http://schemas.microsoft.com/office/powerpoint/2010/main" val="3198038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26</a:t>
            </a:fld>
            <a:endParaRPr lang="en-US" dirty="0"/>
          </a:p>
        </p:txBody>
      </p:sp>
    </p:spTree>
    <p:extLst>
      <p:ext uri="{BB962C8B-B14F-4D97-AF65-F5344CB8AC3E}">
        <p14:creationId xmlns:p14="http://schemas.microsoft.com/office/powerpoint/2010/main" val="2720959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39</a:t>
            </a:fld>
            <a:endParaRPr lang="en-US" dirty="0"/>
          </a:p>
        </p:txBody>
      </p:sp>
    </p:spTree>
    <p:extLst>
      <p:ext uri="{BB962C8B-B14F-4D97-AF65-F5344CB8AC3E}">
        <p14:creationId xmlns:p14="http://schemas.microsoft.com/office/powerpoint/2010/main" val="461952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40</a:t>
            </a:fld>
            <a:endParaRPr lang="en-US" dirty="0"/>
          </a:p>
        </p:txBody>
      </p:sp>
    </p:spTree>
    <p:extLst>
      <p:ext uri="{BB962C8B-B14F-4D97-AF65-F5344CB8AC3E}">
        <p14:creationId xmlns:p14="http://schemas.microsoft.com/office/powerpoint/2010/main" val="1439286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41</a:t>
            </a:fld>
            <a:endParaRPr lang="en-US" dirty="0"/>
          </a:p>
        </p:txBody>
      </p:sp>
    </p:spTree>
    <p:extLst>
      <p:ext uri="{BB962C8B-B14F-4D97-AF65-F5344CB8AC3E}">
        <p14:creationId xmlns:p14="http://schemas.microsoft.com/office/powerpoint/2010/main" val="1378392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44</a:t>
            </a:fld>
            <a:endParaRPr lang="en-US" dirty="0"/>
          </a:p>
        </p:txBody>
      </p:sp>
    </p:spTree>
    <p:extLst>
      <p:ext uri="{BB962C8B-B14F-4D97-AF65-F5344CB8AC3E}">
        <p14:creationId xmlns:p14="http://schemas.microsoft.com/office/powerpoint/2010/main" val="4132179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45</a:t>
            </a:fld>
            <a:endParaRPr lang="en-US" dirty="0"/>
          </a:p>
        </p:txBody>
      </p:sp>
    </p:spTree>
    <p:extLst>
      <p:ext uri="{BB962C8B-B14F-4D97-AF65-F5344CB8AC3E}">
        <p14:creationId xmlns:p14="http://schemas.microsoft.com/office/powerpoint/2010/main" val="1921957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49</a:t>
            </a:fld>
            <a:endParaRPr lang="en-US" dirty="0"/>
          </a:p>
        </p:txBody>
      </p:sp>
    </p:spTree>
    <p:extLst>
      <p:ext uri="{BB962C8B-B14F-4D97-AF65-F5344CB8AC3E}">
        <p14:creationId xmlns:p14="http://schemas.microsoft.com/office/powerpoint/2010/main" val="1280624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E3533D2D-E965-4860-A964-3F40DC570AE3}" type="slidenum">
              <a:rPr lang="en-US">
                <a:solidFill>
                  <a:prstClr val="black"/>
                </a:solidFill>
                <a:latin typeface="Calibri" panose="020F0502020204030204"/>
              </a:rPr>
              <a:pPr defTabSz="931774">
                <a:defRPr/>
              </a:pPr>
              <a:t>50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11072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33D2D-E965-4860-A964-3F40DC570A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245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33D2D-E965-4860-A964-3F40DC570A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286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33D2D-E965-4860-A964-3F40DC570A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34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33D2D-E965-4860-A964-3F40DC570A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780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33D2D-E965-4860-A964-3F40DC570A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7384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18</a:t>
            </a:fld>
            <a:endParaRPr lang="en-US" dirty="0"/>
          </a:p>
        </p:txBody>
      </p:sp>
    </p:spTree>
    <p:extLst>
      <p:ext uri="{BB962C8B-B14F-4D97-AF65-F5344CB8AC3E}">
        <p14:creationId xmlns:p14="http://schemas.microsoft.com/office/powerpoint/2010/main" val="2468826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19</a:t>
            </a:fld>
            <a:endParaRPr lang="en-US" dirty="0"/>
          </a:p>
        </p:txBody>
      </p:sp>
    </p:spTree>
    <p:extLst>
      <p:ext uri="{BB962C8B-B14F-4D97-AF65-F5344CB8AC3E}">
        <p14:creationId xmlns:p14="http://schemas.microsoft.com/office/powerpoint/2010/main" val="1179244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33D2D-E965-4860-A964-3F40DC570AE3}" type="slidenum">
              <a:rPr lang="en-US" smtClean="0"/>
              <a:t>23</a:t>
            </a:fld>
            <a:endParaRPr lang="en-US" dirty="0"/>
          </a:p>
        </p:txBody>
      </p:sp>
    </p:spTree>
    <p:extLst>
      <p:ext uri="{BB962C8B-B14F-4D97-AF65-F5344CB8AC3E}">
        <p14:creationId xmlns:p14="http://schemas.microsoft.com/office/powerpoint/2010/main" val="1763944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3.jpg"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jp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3.xml" /><Relationship Id="rId4" Type="http://schemas.openxmlformats.org/officeDocument/2006/relationships/image" Target="../media/image3.jpg" /></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jpg" /><Relationship Id="rId1" Type="http://schemas.openxmlformats.org/officeDocument/2006/relationships/slideMaster" Target="../slideMasters/slideMaster3.xml" /></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3.xml" /></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3.xml" /></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Master" Target="../slideMasters/slideMaster3.xml" /></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Master" Target="../slideMasters/slideMaster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3.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emf" /><Relationship Id="rId1" Type="http://schemas.openxmlformats.org/officeDocument/2006/relationships/slideMaster" Target="../slideMasters/slideMaster3.xml" /></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Master" Target="../slideMasters/slideMaster3.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3.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4.xml" /><Relationship Id="rId4" Type="http://schemas.openxmlformats.org/officeDocument/2006/relationships/image" Target="../media/image3.jpg" /></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jpg" /><Relationship Id="rId1" Type="http://schemas.openxmlformats.org/officeDocument/2006/relationships/slideMaster" Target="../slideMasters/slideMaster4.xml" /></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4.xml" /></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4.xml" /></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Master" Target="../slideMasters/slideMaster4.xml" /></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Master" Target="../slideMasters/slideMaster4.xml" /></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4.xml" /></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Master" Target="../slideMasters/slideMaster4.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Master" Target="../slideMasters/slideMaster4.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4.xml" /></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4.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3.emf" /><Relationship Id="rId1" Type="http://schemas.openxmlformats.org/officeDocument/2006/relationships/slideMaster" Target="../slideMasters/slideMaster4.xml" /></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Master" Target="../slideMasters/slideMaster4.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Master" Target="../slideMasters/slideMaster4.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30D672D-CCFA-4156-840F-01CF77F7AA25}"/>
              </a:ext>
            </a:extLst>
          </p:cNvPr>
          <p:cNvPicPr>
            <a:picLocks noChangeAspect="1"/>
          </p:cNvPicPr>
          <p:nvPr userDrawn="1"/>
        </p:nvPicPr>
        <p:blipFill>
          <a:blip r:embed="rId2"/>
          <a:stretch>
            <a:fillRect/>
          </a:stretch>
        </p:blipFill>
        <p:spPr>
          <a:xfrm>
            <a:off x="605769" y="1933950"/>
            <a:ext cx="4142501" cy="4838948"/>
          </a:xfrm>
          <a:prstGeom prst="rect">
            <a:avLst/>
          </a:prstGeom>
        </p:spPr>
      </p:pic>
      <p:pic>
        <p:nvPicPr>
          <p:cNvPr id="9" name="Picture 8">
            <a:extLst>
              <a:ext uri="{FF2B5EF4-FFF2-40B4-BE49-F238E27FC236}">
                <a16:creationId xmlns:a16="http://schemas.microsoft.com/office/drawing/2014/main" id="{2DE1CDF9-435F-4F31-8E0D-52A108EF6D7C}"/>
              </a:ext>
            </a:extLst>
          </p:cNvPr>
          <p:cNvPicPr>
            <a:picLocks noChangeAspect="1"/>
          </p:cNvPicPr>
          <p:nvPr userDrawn="1"/>
        </p:nvPicPr>
        <p:blipFill>
          <a:blip r:embed="rId3"/>
          <a:stretch>
            <a:fillRect/>
          </a:stretch>
        </p:blipFill>
        <p:spPr>
          <a:xfrm>
            <a:off x="3275622" y="270238"/>
            <a:ext cx="7284078" cy="1382292"/>
          </a:xfrm>
          <a:prstGeom prst="rect">
            <a:avLst/>
          </a:prstGeom>
        </p:spPr>
      </p:pic>
      <p:pic>
        <p:nvPicPr>
          <p:cNvPr id="11" name="Picture 10">
            <a:extLst>
              <a:ext uri="{FF2B5EF4-FFF2-40B4-BE49-F238E27FC236}">
                <a16:creationId xmlns:a16="http://schemas.microsoft.com/office/drawing/2014/main" id="{1F79DCF3-68C3-4126-A15D-E634741D00B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4905417" y="5877290"/>
            <a:ext cx="7191103" cy="77862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22938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lose up of a sign&#10;&#10;Description automatically generated">
            <a:extLst>
              <a:ext uri="{FF2B5EF4-FFF2-40B4-BE49-F238E27FC236}">
                <a16:creationId xmlns:a16="http://schemas.microsoft.com/office/drawing/2014/main" id="{B4BC74E0-31F7-48FB-A5FE-50782EAD5F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203" y="5905500"/>
            <a:ext cx="737708" cy="8572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68158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9631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7"/>
        <p:cNvGrpSpPr/>
        <p:nvPr/>
      </p:nvGrpSpPr>
      <p:grpSpPr>
        <a:xfrm>
          <a:off x="0" y="0"/>
          <a:ext cx="0" cy="0"/>
          <a:chOff x="0" y="0"/>
          <a:chExt cx="0" cy="0"/>
        </a:xfrm>
      </p:grpSpPr>
      <p:sp>
        <p:nvSpPr>
          <p:cNvPr id="188" name="Google Shape;188;p28"/>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89" name="Google Shape;189;p28"/>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90" name="Google Shape;190;p28"/>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346574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4856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62ED-61FA-4835-BABD-87374932ADE8}"/>
              </a:ext>
            </a:extLst>
          </p:cNvPr>
          <p:cNvSpPr>
            <a:spLocks noGrp="1"/>
          </p:cNvSpPr>
          <p:nvPr>
            <p:ph type="title"/>
          </p:nvPr>
        </p:nvSpPr>
        <p:spPr>
          <a:xfrm>
            <a:off x="838200" y="365126"/>
            <a:ext cx="10515600" cy="661442"/>
          </a:xfrm>
          <a:prstGeom prst="rect">
            <a:avLst/>
          </a:prstGeom>
        </p:spPr>
        <p:txBody>
          <a:bodyPr/>
          <a:lstStyle>
            <a:lvl1pPr>
              <a:defRPr b="1" i="0">
                <a:solidFill>
                  <a:schemeClr val="accent1"/>
                </a:solidFill>
                <a:latin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014423C6-626F-6C48-BAA7-50477C9D29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65552" y="5995639"/>
            <a:ext cx="765817" cy="661442"/>
          </a:xfrm>
          <a:prstGeom prst="rect">
            <a:avLst/>
          </a:prstGeom>
        </p:spPr>
      </p:pic>
    </p:spTree>
    <p:extLst>
      <p:ext uri="{BB962C8B-B14F-4D97-AF65-F5344CB8AC3E}">
        <p14:creationId xmlns:p14="http://schemas.microsoft.com/office/powerpoint/2010/main" val="3128555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45128" y="310243"/>
            <a:ext cx="9508671" cy="1012371"/>
          </a:xfrm>
        </p:spPr>
        <p:txBody>
          <a:bodyPr/>
          <a:lstStyle>
            <a:lvl1pPr>
              <a:defRPr b="0" i="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8714" y="1616529"/>
            <a:ext cx="10745086" cy="431760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F65AE80D-536A-4836-AD67-A7A24DEBF27C}" type="datetimeFigureOut">
              <a:rPr lang="en-US" smtClean="0"/>
              <a:pPr/>
              <a:t>8/31/2022</a:t>
            </a:fld>
            <a:endParaRPr lang="en-US" dirty="0"/>
          </a:p>
        </p:txBody>
      </p:sp>
      <p:sp>
        <p:nvSpPr>
          <p:cNvPr id="5" name="Footer Placeholder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AA95200-D3CF-4B0F-BBBB-7D483CB81E6E}" type="slidenum">
              <a:rPr lang="en-US" smtClean="0"/>
              <a:pPr/>
              <a:t>‹#›</a:t>
            </a:fld>
            <a:endParaRPr lang="en-US" dirty="0"/>
          </a:p>
        </p:txBody>
      </p:sp>
    </p:spTree>
    <p:extLst>
      <p:ext uri="{BB962C8B-B14F-4D97-AF65-F5344CB8AC3E}">
        <p14:creationId xmlns:p14="http://schemas.microsoft.com/office/powerpoint/2010/main" val="2009874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5E72BE-EBA0-9B4E-8350-0681AE07A8FB}"/>
              </a:ext>
            </a:extLst>
          </p:cNvPr>
          <p:cNvSpPr/>
          <p:nvPr userDrawn="1"/>
        </p:nvSpPr>
        <p:spPr>
          <a:xfrm>
            <a:off x="-13252" y="0"/>
            <a:ext cx="2681501"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9DBF0A56-8BC7-4E45-B48F-74B43C6FD184}"/>
              </a:ext>
            </a:extLst>
          </p:cNvPr>
          <p:cNvSpPr>
            <a:spLocks noGrp="1"/>
          </p:cNvSpPr>
          <p:nvPr>
            <p:ph type="body" sz="quarter" idx="10"/>
          </p:nvPr>
        </p:nvSpPr>
        <p:spPr>
          <a:xfrm>
            <a:off x="2953063" y="1228725"/>
            <a:ext cx="8978588" cy="4437063"/>
          </a:xfrm>
          <a:prstGeom prst="rect">
            <a:avLst/>
          </a:prstGeom>
        </p:spPr>
        <p:txBody>
          <a:bodyPr/>
          <a:lstStyle>
            <a:lvl1pPr marL="0" indent="0">
              <a:buNone/>
              <a:defRPr sz="2200">
                <a:solidFill>
                  <a:srgbClr val="333333"/>
                </a:solidFill>
                <a:latin typeface="Arial" panose="020B0604020202020204" pitchFamily="34" charset="0"/>
                <a:cs typeface="Arial" panose="020B0604020202020204" pitchFamily="34" charset="0"/>
              </a:defRPr>
            </a:lvl1pPr>
            <a:lvl2pPr marL="457200" indent="0">
              <a:buNone/>
              <a:defRPr sz="2200">
                <a:solidFill>
                  <a:srgbClr val="333333"/>
                </a:solidFill>
                <a:latin typeface="Arial" panose="020B0604020202020204" pitchFamily="34" charset="0"/>
                <a:cs typeface="Arial" panose="020B0604020202020204" pitchFamily="34" charset="0"/>
              </a:defRPr>
            </a:lvl2pPr>
            <a:lvl3pPr marL="914400" indent="0">
              <a:buNone/>
              <a:defRPr sz="2200">
                <a:solidFill>
                  <a:srgbClr val="333333"/>
                </a:solidFill>
                <a:latin typeface="Arial" panose="020B0604020202020204" pitchFamily="34" charset="0"/>
                <a:cs typeface="Arial" panose="020B0604020202020204" pitchFamily="34" charset="0"/>
              </a:defRPr>
            </a:lvl3pPr>
            <a:lvl4pPr marL="1371600" indent="0">
              <a:buNone/>
              <a:defRPr sz="2200">
                <a:solidFill>
                  <a:srgbClr val="333333"/>
                </a:solidFill>
                <a:latin typeface="Arial" panose="020B0604020202020204" pitchFamily="34" charset="0"/>
                <a:cs typeface="Arial" panose="020B0604020202020204" pitchFamily="34" charset="0"/>
              </a:defRPr>
            </a:lvl4pPr>
            <a:lvl5pPr marL="1828800" indent="0">
              <a:buNone/>
              <a:defRPr sz="2200">
                <a:solidFill>
                  <a:srgbClr val="333333"/>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a:extLst>
              <a:ext uri="{FF2B5EF4-FFF2-40B4-BE49-F238E27FC236}">
                <a16:creationId xmlns:a16="http://schemas.microsoft.com/office/drawing/2014/main" id="{58050912-A522-4F47-90F5-36B39F2D5215}"/>
              </a:ext>
            </a:extLst>
          </p:cNvPr>
          <p:cNvSpPr>
            <a:spLocks noGrp="1"/>
          </p:cNvSpPr>
          <p:nvPr>
            <p:ph type="title"/>
          </p:nvPr>
        </p:nvSpPr>
        <p:spPr>
          <a:xfrm>
            <a:off x="2953062" y="365125"/>
            <a:ext cx="8978307" cy="533749"/>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picture containing drawing&#10;&#10;Description automatically generated">
            <a:extLst>
              <a:ext uri="{FF2B5EF4-FFF2-40B4-BE49-F238E27FC236}">
                <a16:creationId xmlns:a16="http://schemas.microsoft.com/office/drawing/2014/main" id="{4025AA04-6574-E747-96AE-AAFFE437AD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056843" y="2235776"/>
            <a:ext cx="7326807" cy="2386446"/>
          </a:xfrm>
          <a:prstGeom prst="rect">
            <a:avLst/>
          </a:prstGeom>
        </p:spPr>
      </p:pic>
    </p:spTree>
    <p:extLst>
      <p:ext uri="{BB962C8B-B14F-4D97-AF65-F5344CB8AC3E}">
        <p14:creationId xmlns:p14="http://schemas.microsoft.com/office/powerpoint/2010/main" val="4018043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Logo Top Lef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308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 Large Paragraph">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F2D8A0B4-DDFF-A94B-B1B2-B32062186865}"/>
              </a:ext>
            </a:extLst>
          </p:cNvPr>
          <p:cNvSpPr>
            <a:spLocks noGrp="1"/>
          </p:cNvSpPr>
          <p:nvPr>
            <p:ph type="subTitle" idx="1" hasCustomPrompt="1"/>
          </p:nvPr>
        </p:nvSpPr>
        <p:spPr>
          <a:xfrm>
            <a:off x="1714919" y="1446946"/>
            <a:ext cx="3748765" cy="298034"/>
          </a:xfrm>
          <a:prstGeom prst="rect">
            <a:avLst/>
          </a:prstGeom>
        </p:spPr>
        <p:txBody>
          <a:bodyPr lIns="0" tIns="0" rIns="0" bIns="0">
            <a:normAutofit/>
          </a:bodyPr>
          <a:lstStyle>
            <a:lvl1pPr marL="0" indent="0" algn="l">
              <a:buNone/>
              <a:defRPr sz="2000" b="0" i="0" baseline="0">
                <a:solidFill>
                  <a:srgbClr val="B51E84"/>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title</a:t>
            </a:r>
          </a:p>
        </p:txBody>
      </p:sp>
      <p:sp>
        <p:nvSpPr>
          <p:cNvPr id="5" name="Text Placeholder 4">
            <a:extLst>
              <a:ext uri="{FF2B5EF4-FFF2-40B4-BE49-F238E27FC236}">
                <a16:creationId xmlns:a16="http://schemas.microsoft.com/office/drawing/2014/main" id="{20DF0C29-29F0-6043-83ED-4C90A62B0E4C}"/>
              </a:ext>
            </a:extLst>
          </p:cNvPr>
          <p:cNvSpPr>
            <a:spLocks noGrp="1"/>
          </p:cNvSpPr>
          <p:nvPr>
            <p:ph type="body" sz="quarter" idx="10"/>
          </p:nvPr>
        </p:nvSpPr>
        <p:spPr>
          <a:xfrm>
            <a:off x="1744484" y="1904684"/>
            <a:ext cx="8703032" cy="4343717"/>
          </a:xfrm>
          <a:prstGeom prst="rect">
            <a:avLst/>
          </a:prstGeom>
        </p:spPr>
        <p:txBody>
          <a:bodyPr/>
          <a:lstStyle>
            <a:lvl1pPr marL="0" indent="0">
              <a:lnSpc>
                <a:spcPct val="100000"/>
              </a:lnSpc>
              <a:buNone/>
              <a:defRPr sz="2800" b="0" i="0" baseline="0">
                <a:solidFill>
                  <a:srgbClr val="455080"/>
                </a:solidFill>
                <a:latin typeface="Cambria" panose="02040503050406030204" pitchFamily="18" charset="0"/>
              </a:defRPr>
            </a:lvl1pPr>
            <a:lvl2pPr>
              <a:defRPr b="0" i="0">
                <a:solidFill>
                  <a:schemeClr val="tx1"/>
                </a:solidFill>
                <a:latin typeface="Cambria" panose="02040503050406030204" pitchFamily="18" charset="0"/>
              </a:defRPr>
            </a:lvl2pPr>
            <a:lvl3pPr>
              <a:defRPr b="0" i="0">
                <a:solidFill>
                  <a:schemeClr val="tx1"/>
                </a:solidFill>
                <a:latin typeface="Cambria" panose="02040503050406030204" pitchFamily="18" charset="0"/>
              </a:defRPr>
            </a:lvl3pPr>
            <a:lvl4pPr>
              <a:defRPr b="0" i="0">
                <a:solidFill>
                  <a:schemeClr val="tx1"/>
                </a:solidFill>
                <a:latin typeface="Cambria" panose="02040503050406030204" pitchFamily="18" charset="0"/>
              </a:defRPr>
            </a:lvl4pPr>
            <a:lvl5pPr>
              <a:defRPr b="0" i="0">
                <a:solidFill>
                  <a:schemeClr val="tx1"/>
                </a:solidFill>
                <a:latin typeface="Cambria" panose="020405030504060302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4605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4_Content - Large Paragraph">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F2D8A0B4-DDFF-A94B-B1B2-B32062186865}"/>
              </a:ext>
            </a:extLst>
          </p:cNvPr>
          <p:cNvSpPr>
            <a:spLocks noGrp="1"/>
          </p:cNvSpPr>
          <p:nvPr>
            <p:ph type="subTitle" idx="1" hasCustomPrompt="1"/>
          </p:nvPr>
        </p:nvSpPr>
        <p:spPr>
          <a:xfrm>
            <a:off x="3703609" y="247874"/>
            <a:ext cx="8132121" cy="511251"/>
          </a:xfrm>
          <a:prstGeom prst="rect">
            <a:avLst/>
          </a:prstGeom>
        </p:spPr>
        <p:txBody>
          <a:bodyPr lIns="0" tIns="0" rIns="0" bIns="0">
            <a:noAutofit/>
          </a:bodyPr>
          <a:lstStyle>
            <a:lvl1pPr marL="0" indent="0" algn="r">
              <a:buNone/>
              <a:defRPr sz="2800" b="0" i="0" baseline="0">
                <a:solidFill>
                  <a:srgbClr val="B51E84"/>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title</a:t>
            </a:r>
          </a:p>
        </p:txBody>
      </p:sp>
      <p:sp>
        <p:nvSpPr>
          <p:cNvPr id="5" name="Text Placeholder 4">
            <a:extLst>
              <a:ext uri="{FF2B5EF4-FFF2-40B4-BE49-F238E27FC236}">
                <a16:creationId xmlns:a16="http://schemas.microsoft.com/office/drawing/2014/main" id="{20DF0C29-29F0-6043-83ED-4C90A62B0E4C}"/>
              </a:ext>
            </a:extLst>
          </p:cNvPr>
          <p:cNvSpPr>
            <a:spLocks noGrp="1"/>
          </p:cNvSpPr>
          <p:nvPr>
            <p:ph type="body" sz="quarter" idx="10"/>
          </p:nvPr>
        </p:nvSpPr>
        <p:spPr>
          <a:xfrm>
            <a:off x="1744484" y="1904684"/>
            <a:ext cx="8703032" cy="4343717"/>
          </a:xfrm>
          <a:prstGeom prst="rect">
            <a:avLst/>
          </a:prstGeom>
        </p:spPr>
        <p:txBody>
          <a:bodyPr/>
          <a:lstStyle>
            <a:lvl1pPr marL="0" indent="0">
              <a:lnSpc>
                <a:spcPct val="100000"/>
              </a:lnSpc>
              <a:buNone/>
              <a:defRPr sz="2800" b="0" i="0" baseline="0">
                <a:solidFill>
                  <a:srgbClr val="455080"/>
                </a:solidFill>
                <a:latin typeface="Cambria" panose="02040503050406030204" pitchFamily="18" charset="0"/>
              </a:defRPr>
            </a:lvl1pPr>
            <a:lvl2pPr>
              <a:defRPr b="0" i="0">
                <a:solidFill>
                  <a:schemeClr val="tx1"/>
                </a:solidFill>
                <a:latin typeface="Cambria" panose="02040503050406030204" pitchFamily="18" charset="0"/>
              </a:defRPr>
            </a:lvl2pPr>
            <a:lvl3pPr>
              <a:defRPr b="0" i="0">
                <a:solidFill>
                  <a:schemeClr val="tx1"/>
                </a:solidFill>
                <a:latin typeface="Cambria" panose="02040503050406030204" pitchFamily="18" charset="0"/>
              </a:defRPr>
            </a:lvl3pPr>
            <a:lvl4pPr>
              <a:defRPr b="0" i="0">
                <a:solidFill>
                  <a:schemeClr val="tx1"/>
                </a:solidFill>
                <a:latin typeface="Cambria" panose="02040503050406030204" pitchFamily="18" charset="0"/>
              </a:defRPr>
            </a:lvl4pPr>
            <a:lvl5pPr>
              <a:defRPr b="0" i="0">
                <a:solidFill>
                  <a:schemeClr val="tx1"/>
                </a:solidFill>
                <a:latin typeface="Cambria" panose="020405030504060302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7770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3051"/>
            <a:ext cx="12192000" cy="1320099"/>
          </a:xfrm>
          <a:prstGeom prst="rect">
            <a:avLst/>
          </a:prstGeom>
        </p:spPr>
      </p:pic>
      <p:pic>
        <p:nvPicPr>
          <p:cNvPr id="2" name="Picture 1">
            <a:extLst>
              <a:ext uri="{FF2B5EF4-FFF2-40B4-BE49-F238E27FC236}">
                <a16:creationId xmlns:a16="http://schemas.microsoft.com/office/drawing/2014/main" id="{EBF933E4-03A9-4F68-BE8A-3283A6B58877}"/>
              </a:ext>
            </a:extLst>
          </p:cNvPr>
          <p:cNvPicPr>
            <a:picLocks noChangeAspect="1"/>
          </p:cNvPicPr>
          <p:nvPr userDrawn="1"/>
        </p:nvPicPr>
        <p:blipFill>
          <a:blip r:embed="rId3"/>
          <a:stretch>
            <a:fillRect/>
          </a:stretch>
        </p:blipFill>
        <p:spPr>
          <a:xfrm>
            <a:off x="5649300" y="4839221"/>
            <a:ext cx="3913341" cy="2062847"/>
          </a:xfrm>
          <a:prstGeom prst="rect">
            <a:avLst/>
          </a:prstGeom>
        </p:spPr>
      </p:pic>
    </p:spTree>
    <p:extLst>
      <p:ext uri="{BB962C8B-B14F-4D97-AF65-F5344CB8AC3E}">
        <p14:creationId xmlns:p14="http://schemas.microsoft.com/office/powerpoint/2010/main" val="2947534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30D672D-CCFA-4156-840F-01CF77F7AA25}"/>
              </a:ext>
            </a:extLst>
          </p:cNvPr>
          <p:cNvPicPr>
            <a:picLocks noChangeAspect="1"/>
          </p:cNvPicPr>
          <p:nvPr userDrawn="1"/>
        </p:nvPicPr>
        <p:blipFill>
          <a:blip r:embed="rId2"/>
          <a:stretch>
            <a:fillRect/>
          </a:stretch>
        </p:blipFill>
        <p:spPr>
          <a:xfrm>
            <a:off x="605769" y="1933950"/>
            <a:ext cx="4142501" cy="4838948"/>
          </a:xfrm>
          <a:prstGeom prst="rect">
            <a:avLst/>
          </a:prstGeom>
        </p:spPr>
      </p:pic>
      <p:pic>
        <p:nvPicPr>
          <p:cNvPr id="9" name="Picture 8">
            <a:extLst>
              <a:ext uri="{FF2B5EF4-FFF2-40B4-BE49-F238E27FC236}">
                <a16:creationId xmlns:a16="http://schemas.microsoft.com/office/drawing/2014/main" id="{2DE1CDF9-435F-4F31-8E0D-52A108EF6D7C}"/>
              </a:ext>
            </a:extLst>
          </p:cNvPr>
          <p:cNvPicPr>
            <a:picLocks noChangeAspect="1"/>
          </p:cNvPicPr>
          <p:nvPr userDrawn="1"/>
        </p:nvPicPr>
        <p:blipFill>
          <a:blip r:embed="rId3"/>
          <a:stretch>
            <a:fillRect/>
          </a:stretch>
        </p:blipFill>
        <p:spPr>
          <a:xfrm>
            <a:off x="3275622" y="270238"/>
            <a:ext cx="7284078" cy="1382292"/>
          </a:xfrm>
          <a:prstGeom prst="rect">
            <a:avLst/>
          </a:prstGeom>
        </p:spPr>
      </p:pic>
      <p:pic>
        <p:nvPicPr>
          <p:cNvPr id="11" name="Picture 10">
            <a:extLst>
              <a:ext uri="{FF2B5EF4-FFF2-40B4-BE49-F238E27FC236}">
                <a16:creationId xmlns:a16="http://schemas.microsoft.com/office/drawing/2014/main" id="{1F79DCF3-68C3-4126-A15D-E634741D00B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4905417" y="5877290"/>
            <a:ext cx="7191103" cy="77862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69344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3051"/>
            <a:ext cx="12192000" cy="1320099"/>
          </a:xfrm>
          <a:prstGeom prst="rect">
            <a:avLst/>
          </a:prstGeom>
        </p:spPr>
      </p:pic>
      <p:pic>
        <p:nvPicPr>
          <p:cNvPr id="2" name="Picture 1">
            <a:extLst>
              <a:ext uri="{FF2B5EF4-FFF2-40B4-BE49-F238E27FC236}">
                <a16:creationId xmlns:a16="http://schemas.microsoft.com/office/drawing/2014/main" id="{EBF933E4-03A9-4F68-BE8A-3283A6B58877}"/>
              </a:ext>
            </a:extLst>
          </p:cNvPr>
          <p:cNvPicPr>
            <a:picLocks noChangeAspect="1"/>
          </p:cNvPicPr>
          <p:nvPr userDrawn="1"/>
        </p:nvPicPr>
        <p:blipFill>
          <a:blip r:embed="rId3"/>
          <a:stretch>
            <a:fillRect/>
          </a:stretch>
        </p:blipFill>
        <p:spPr>
          <a:xfrm>
            <a:off x="5649300" y="4839221"/>
            <a:ext cx="3913341" cy="2062847"/>
          </a:xfrm>
          <a:prstGeom prst="rect">
            <a:avLst/>
          </a:prstGeom>
        </p:spPr>
      </p:pic>
    </p:spTree>
    <p:extLst>
      <p:ext uri="{BB962C8B-B14F-4D97-AF65-F5344CB8AC3E}">
        <p14:creationId xmlns:p14="http://schemas.microsoft.com/office/powerpoint/2010/main" val="866568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5537901"/>
            <a:ext cx="12192000" cy="1320099"/>
          </a:xfrm>
          <a:prstGeom prst="rect">
            <a:avLst/>
          </a:prstGeom>
        </p:spPr>
      </p:pic>
    </p:spTree>
    <p:extLst>
      <p:ext uri="{BB962C8B-B14F-4D97-AF65-F5344CB8AC3E}">
        <p14:creationId xmlns:p14="http://schemas.microsoft.com/office/powerpoint/2010/main" val="3844979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9012" y="38352"/>
            <a:ext cx="8126411" cy="8798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19660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228712"/>
            <a:ext cx="12192000" cy="1035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900" y="5719509"/>
            <a:ext cx="876389" cy="10184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93601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343012"/>
            <a:ext cx="12192000" cy="1035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DAE811F-787E-4AA8-98FD-2965482BD1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296650" y="5889647"/>
            <a:ext cx="784689" cy="78468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418599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405963"/>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84618" y="6063172"/>
            <a:ext cx="622764" cy="7236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375316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967188"/>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20475" y="101998"/>
            <a:ext cx="654282" cy="76030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05601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55078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lose up of a sign&#10;&#10;Description automatically generated">
            <a:extLst>
              <a:ext uri="{FF2B5EF4-FFF2-40B4-BE49-F238E27FC236}">
                <a16:creationId xmlns:a16="http://schemas.microsoft.com/office/drawing/2014/main" id="{B4BC74E0-31F7-48FB-A5FE-50782EAD5F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72203" y="5905500"/>
            <a:ext cx="737708" cy="8572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80515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5537901"/>
            <a:ext cx="12192000" cy="1320099"/>
          </a:xfrm>
          <a:prstGeom prst="rect">
            <a:avLst/>
          </a:prstGeom>
        </p:spPr>
      </p:pic>
    </p:spTree>
    <p:extLst>
      <p:ext uri="{BB962C8B-B14F-4D97-AF65-F5344CB8AC3E}">
        <p14:creationId xmlns:p14="http://schemas.microsoft.com/office/powerpoint/2010/main" val="5985735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408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8697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62ED-61FA-4835-BABD-87374932ADE8}"/>
              </a:ext>
            </a:extLst>
          </p:cNvPr>
          <p:cNvSpPr>
            <a:spLocks noGrp="1"/>
          </p:cNvSpPr>
          <p:nvPr>
            <p:ph type="title"/>
          </p:nvPr>
        </p:nvSpPr>
        <p:spPr>
          <a:xfrm>
            <a:off x="838200" y="365125"/>
            <a:ext cx="10515600" cy="1325563"/>
          </a:xfrm>
          <a:prstGeom prst="rect">
            <a:avLst/>
          </a:prstGeom>
        </p:spPr>
        <p:txBody>
          <a:bodyPr/>
          <a:lstStyle>
            <a:lvl1pPr>
              <a:defRPr b="1" i="0">
                <a:latin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014423C6-626F-6C48-BAA7-50477C9D29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65552" y="5995639"/>
            <a:ext cx="765817" cy="661442"/>
          </a:xfrm>
          <a:prstGeom prst="rect">
            <a:avLst/>
          </a:prstGeom>
        </p:spPr>
      </p:pic>
    </p:spTree>
    <p:extLst>
      <p:ext uri="{BB962C8B-B14F-4D97-AF65-F5344CB8AC3E}">
        <p14:creationId xmlns:p14="http://schemas.microsoft.com/office/powerpoint/2010/main" val="15118670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62ED-61FA-4835-BABD-87374932ADE8}"/>
              </a:ext>
            </a:extLst>
          </p:cNvPr>
          <p:cNvSpPr>
            <a:spLocks noGrp="1"/>
          </p:cNvSpPr>
          <p:nvPr>
            <p:ph type="title"/>
          </p:nvPr>
        </p:nvSpPr>
        <p:spPr>
          <a:xfrm>
            <a:off x="838200" y="365126"/>
            <a:ext cx="10515600" cy="661442"/>
          </a:xfrm>
          <a:prstGeom prst="rect">
            <a:avLst/>
          </a:prstGeom>
        </p:spPr>
        <p:txBody>
          <a:bodyPr/>
          <a:lstStyle>
            <a:lvl1pPr>
              <a:defRPr b="1" i="0">
                <a:solidFill>
                  <a:schemeClr val="accent1"/>
                </a:solidFill>
                <a:latin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014423C6-626F-6C48-BAA7-50477C9D29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65552" y="5995639"/>
            <a:ext cx="765817" cy="661442"/>
          </a:xfrm>
          <a:prstGeom prst="rect">
            <a:avLst/>
          </a:prstGeom>
        </p:spPr>
      </p:pic>
    </p:spTree>
    <p:extLst>
      <p:ext uri="{BB962C8B-B14F-4D97-AF65-F5344CB8AC3E}">
        <p14:creationId xmlns:p14="http://schemas.microsoft.com/office/powerpoint/2010/main" val="17438825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45128" y="310243"/>
            <a:ext cx="9508671" cy="1012371"/>
          </a:xfrm>
        </p:spPr>
        <p:txBody>
          <a:bodyPr/>
          <a:lstStyle>
            <a:lvl1pPr>
              <a:defRPr b="0" i="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8714" y="1616529"/>
            <a:ext cx="10745086" cy="431760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F65AE80D-536A-4836-AD67-A7A24DEBF27C}" type="datetimeFigureOut">
              <a:rPr lang="en-US" smtClean="0"/>
              <a:pPr/>
              <a:t>8/31/2022</a:t>
            </a:fld>
            <a:endParaRPr lang="en-US" dirty="0"/>
          </a:p>
        </p:txBody>
      </p:sp>
      <p:sp>
        <p:nvSpPr>
          <p:cNvPr id="5" name="Footer Placeholder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AA95200-D3CF-4B0F-BBBB-7D483CB81E6E}" type="slidenum">
              <a:rPr lang="en-US" smtClean="0"/>
              <a:pPr/>
              <a:t>‹#›</a:t>
            </a:fld>
            <a:endParaRPr lang="en-US" dirty="0"/>
          </a:p>
        </p:txBody>
      </p:sp>
    </p:spTree>
    <p:extLst>
      <p:ext uri="{BB962C8B-B14F-4D97-AF65-F5344CB8AC3E}">
        <p14:creationId xmlns:p14="http://schemas.microsoft.com/office/powerpoint/2010/main" val="3186206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0103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83_Пользовательский макет">
    <p:spTree>
      <p:nvGrpSpPr>
        <p:cNvPr id="1" name=""/>
        <p:cNvGrpSpPr/>
        <p:nvPr/>
      </p:nvGrpSpPr>
      <p:grpSpPr>
        <a:xfrm>
          <a:off x="0" y="0"/>
          <a:ext cx="0" cy="0"/>
          <a:chOff x="0" y="0"/>
          <a:chExt cx="0" cy="0"/>
        </a:xfrm>
      </p:grpSpPr>
      <p:sp>
        <p:nvSpPr>
          <p:cNvPr id="43" name="Заголовок 1"/>
          <p:cNvSpPr>
            <a:spLocks noGrp="1"/>
          </p:cNvSpPr>
          <p:nvPr>
            <p:ph type="title" hasCustomPrompt="1"/>
          </p:nvPr>
        </p:nvSpPr>
        <p:spPr>
          <a:xfrm>
            <a:off x="800855" y="837012"/>
            <a:ext cx="10595763" cy="636534"/>
          </a:xfrm>
          <a:prstGeom prst="rect">
            <a:avLst/>
          </a:prstGeom>
        </p:spPr>
        <p:txBody>
          <a:bodyPr>
            <a:noAutofit/>
          </a:bodyPr>
          <a:lstStyle>
            <a:lvl1pPr marL="0" marR="0" indent="0" algn="ctr" defTabSz="1219079" rtl="0" eaLnBrk="1" fontAlgn="auto" latinLnBrk="0" hangingPunct="1">
              <a:lnSpc>
                <a:spcPct val="100000"/>
              </a:lnSpc>
              <a:spcBef>
                <a:spcPct val="0"/>
              </a:spcBef>
              <a:spcAft>
                <a:spcPts val="0"/>
              </a:spcAft>
              <a:buClrTx/>
              <a:buSzTx/>
              <a:buFontTx/>
              <a:buNone/>
              <a:tabLst>
                <a:tab pos="1820589" algn="l"/>
              </a:tabLst>
              <a:defRPr lang="ru-RU" sz="4000" b="1" i="0" kern="1200" spc="150" baseline="0" dirty="0">
                <a:solidFill>
                  <a:srgbClr val="383838"/>
                </a:solidFill>
                <a:latin typeface="Raleway" charset="0"/>
                <a:ea typeface="Raleway" charset="0"/>
                <a:cs typeface="Raleway" charset="0"/>
              </a:defRPr>
            </a:lvl1pPr>
          </a:lstStyle>
          <a:p>
            <a:r>
              <a:rPr lang="en-US" dirty="0"/>
              <a:t>Name of your top slide</a:t>
            </a:r>
            <a:endParaRPr lang="ru-RU" dirty="0"/>
          </a:p>
        </p:txBody>
      </p:sp>
      <p:sp>
        <p:nvSpPr>
          <p:cNvPr id="45" name="Текст 3"/>
          <p:cNvSpPr>
            <a:spLocks noGrp="1"/>
          </p:cNvSpPr>
          <p:nvPr>
            <p:ph type="body" sz="quarter" idx="15" hasCustomPrompt="1"/>
          </p:nvPr>
        </p:nvSpPr>
        <p:spPr>
          <a:xfrm>
            <a:off x="804195" y="477014"/>
            <a:ext cx="10592423" cy="331192"/>
          </a:xfrm>
          <a:prstGeom prst="rect">
            <a:avLst/>
          </a:prstGeom>
        </p:spPr>
        <p:txBody>
          <a:bodyPr/>
          <a:lstStyle>
            <a:lvl1pPr algn="ctr">
              <a:defRPr lang="en-US" sz="1400" b="1" i="0" baseline="0" dirty="0">
                <a:solidFill>
                  <a:srgbClr val="A7B8C0"/>
                </a:solidFill>
                <a:latin typeface="Raleway" charset="0"/>
                <a:ea typeface="Raleway" charset="0"/>
                <a:cs typeface="Raleway" charset="0"/>
              </a:defRPr>
            </a:lvl1pPr>
          </a:lstStyle>
          <a:p>
            <a:pPr marL="0" lvl="0" indent="0">
              <a:lnSpc>
                <a:spcPct val="150000"/>
              </a:lnSpc>
              <a:buNone/>
            </a:pPr>
            <a:r>
              <a:rPr lang="en-US" dirty="0"/>
              <a:t>- Name your company -</a:t>
            </a:r>
          </a:p>
        </p:txBody>
      </p:sp>
      <p:sp>
        <p:nvSpPr>
          <p:cNvPr id="27" name="Текст 3"/>
          <p:cNvSpPr>
            <a:spLocks noGrp="1"/>
          </p:cNvSpPr>
          <p:nvPr>
            <p:ph type="body" sz="quarter" idx="14" hasCustomPrompt="1"/>
          </p:nvPr>
        </p:nvSpPr>
        <p:spPr>
          <a:xfrm>
            <a:off x="800938" y="2205006"/>
            <a:ext cx="10595680" cy="2555988"/>
          </a:xfrm>
          <a:prstGeom prst="rect">
            <a:avLst/>
          </a:prstGeom>
        </p:spPr>
        <p:txBody>
          <a:bodyPr/>
          <a:lstStyle>
            <a:lvl1pPr>
              <a:defRPr lang="en-US" sz="1400" b="0" i="0" baseline="0" dirty="0">
                <a:solidFill>
                  <a:srgbClr val="383838"/>
                </a:solidFill>
                <a:latin typeface="Raleway" charset="0"/>
                <a:ea typeface="Raleway" charset="0"/>
                <a:cs typeface="Raleway" charset="0"/>
              </a:defRPr>
            </a:lvl1pPr>
          </a:lstStyle>
          <a:p>
            <a:pPr marL="0" lvl="0" indent="0">
              <a:lnSpc>
                <a:spcPct val="150000"/>
              </a:lnSpc>
              <a:buNone/>
            </a:pPr>
            <a:r>
              <a:rPr lang="en-US" dirty="0"/>
              <a:t>Example text</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8344" y="5804989"/>
            <a:ext cx="799924" cy="769888"/>
          </a:xfrm>
          <a:prstGeom prst="rect">
            <a:avLst/>
          </a:prstGeom>
        </p:spPr>
      </p:pic>
    </p:spTree>
    <p:extLst>
      <p:ext uri="{BB962C8B-B14F-4D97-AF65-F5344CB8AC3E}">
        <p14:creationId xmlns:p14="http://schemas.microsoft.com/office/powerpoint/2010/main" val="1609488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ustom Layout 6">
  <p:cSld name="Custom Layout 6">
    <p:spTree>
      <p:nvGrpSpPr>
        <p:cNvPr id="1" name="Shape 48"/>
        <p:cNvGrpSpPr/>
        <p:nvPr/>
      </p:nvGrpSpPr>
      <p:grpSpPr>
        <a:xfrm>
          <a:off x="0" y="0"/>
          <a:ext cx="0" cy="0"/>
          <a:chOff x="0" y="0"/>
          <a:chExt cx="0" cy="0"/>
        </a:xfrm>
      </p:grpSpPr>
      <p:sp>
        <p:nvSpPr>
          <p:cNvPr id="49" name="Google Shape;49;p17"/>
          <p:cNvSpPr txBox="1">
            <a:spLocks noGrp="1"/>
          </p:cNvSpPr>
          <p:nvPr>
            <p:ph type="title"/>
          </p:nvPr>
        </p:nvSpPr>
        <p:spPr>
          <a:xfrm>
            <a:off x="484700" y="459833"/>
            <a:ext cx="8287600" cy="1286400"/>
          </a:xfrm>
          <a:prstGeom prst="rect">
            <a:avLst/>
          </a:prstGeom>
          <a:noFill/>
          <a:ln>
            <a:noFill/>
          </a:ln>
        </p:spPr>
        <p:txBody>
          <a:bodyPr spcFirstLastPara="1" wrap="square" lIns="182850" tIns="182850" rIns="182850" bIns="182850" anchor="t" anchorCtr="0">
            <a:noAutofit/>
          </a:bodyPr>
          <a:lstStyle>
            <a:lvl1pPr marR="0" lvl="0" algn="l" rtl="0">
              <a:lnSpc>
                <a:spcPct val="100000"/>
              </a:lnSpc>
              <a:spcBef>
                <a:spcPts val="0"/>
              </a:spcBef>
              <a:spcAft>
                <a:spcPts val="0"/>
              </a:spcAft>
              <a:buClr>
                <a:srgbClr val="699ABD"/>
              </a:buClr>
              <a:buSzPts val="7000"/>
              <a:buFont typeface="Roboto"/>
              <a:buNone/>
              <a:defRPr sz="4667" b="1" i="0" u="none" strike="noStrike" cap="none">
                <a:solidFill>
                  <a:srgbClr val="699ABD"/>
                </a:solidFill>
                <a:latin typeface="Roboto"/>
                <a:ea typeface="Roboto"/>
                <a:cs typeface="Roboto"/>
                <a:sym typeface="Roboto"/>
              </a:defRPr>
            </a:lvl1pPr>
            <a:lvl2pPr marR="0" lvl="1"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9pPr>
          </a:lstStyle>
          <a:p>
            <a:endParaRPr/>
          </a:p>
        </p:txBody>
      </p:sp>
      <p:pic>
        <p:nvPicPr>
          <p:cNvPr id="50" name="Google Shape;50;p17"/>
          <p:cNvPicPr preferRelativeResize="0"/>
          <p:nvPr/>
        </p:nvPicPr>
        <p:blipFill rotWithShape="1">
          <a:blip r:embed="rId2">
            <a:alphaModFix/>
          </a:blip>
          <a:srcRect/>
          <a:stretch/>
        </p:blipFill>
        <p:spPr>
          <a:xfrm>
            <a:off x="10414159" y="5769496"/>
            <a:ext cx="1380600" cy="717201"/>
          </a:xfrm>
          <a:prstGeom prst="rect">
            <a:avLst/>
          </a:prstGeom>
          <a:noFill/>
          <a:ln>
            <a:noFill/>
          </a:ln>
        </p:spPr>
      </p:pic>
    </p:spTree>
    <p:extLst>
      <p:ext uri="{BB962C8B-B14F-4D97-AF65-F5344CB8AC3E}">
        <p14:creationId xmlns:p14="http://schemas.microsoft.com/office/powerpoint/2010/main" val="4293451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8223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eXp Template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956E9A5-E019-4892-8427-C6086B37FE2B}"/>
              </a:ext>
            </a:extLst>
          </p:cNvPr>
          <p:cNvPicPr>
            <a:picLocks noChangeAspect="1"/>
          </p:cNvPicPr>
          <p:nvPr userDrawn="1"/>
        </p:nvPicPr>
        <p:blipFill>
          <a:blip r:embed="rId2"/>
          <a:stretch>
            <a:fillRect/>
          </a:stretch>
        </p:blipFill>
        <p:spPr>
          <a:xfrm>
            <a:off x="0" y="0"/>
            <a:ext cx="12192000" cy="1068636"/>
          </a:xfrm>
          <a:prstGeom prst="rect">
            <a:avLst/>
          </a:prstGeom>
        </p:spPr>
      </p:pic>
      <p:sp>
        <p:nvSpPr>
          <p:cNvPr id="13" name="Google Shape;233;p33">
            <a:extLst>
              <a:ext uri="{FF2B5EF4-FFF2-40B4-BE49-F238E27FC236}">
                <a16:creationId xmlns:a16="http://schemas.microsoft.com/office/drawing/2014/main" id="{26079F22-34B3-46E4-84D4-1B09A7E01439}"/>
              </a:ext>
            </a:extLst>
          </p:cNvPr>
          <p:cNvSpPr txBox="1">
            <a:spLocks/>
          </p:cNvSpPr>
          <p:nvPr userDrawn="1"/>
        </p:nvSpPr>
        <p:spPr>
          <a:xfrm>
            <a:off x="11424290" y="6382835"/>
            <a:ext cx="417079"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2600698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9012" y="38352"/>
            <a:ext cx="8126411" cy="8798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809513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5E72BE-EBA0-9B4E-8350-0681AE07A8FB}"/>
              </a:ext>
            </a:extLst>
          </p:cNvPr>
          <p:cNvSpPr/>
          <p:nvPr userDrawn="1"/>
        </p:nvSpPr>
        <p:spPr>
          <a:xfrm>
            <a:off x="-13252" y="0"/>
            <a:ext cx="7129669"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FEDF5B8-5726-CF4D-BB80-992FC1E2C6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65552" y="5995639"/>
            <a:ext cx="765817" cy="661442"/>
          </a:xfrm>
          <a:prstGeom prst="rect">
            <a:avLst/>
          </a:prstGeom>
        </p:spPr>
      </p:pic>
    </p:spTree>
    <p:extLst>
      <p:ext uri="{BB962C8B-B14F-4D97-AF65-F5344CB8AC3E}">
        <p14:creationId xmlns:p14="http://schemas.microsoft.com/office/powerpoint/2010/main" val="5972125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1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C3A1-922F-B52A-DCFC-E2F85BF73C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8A7CFA-D82F-7D2C-BCB4-7C44479BD6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72C7AB-1BD9-BBD2-D1D3-EB87791AAB4C}"/>
              </a:ext>
            </a:extLst>
          </p:cNvPr>
          <p:cNvSpPr>
            <a:spLocks noGrp="1"/>
          </p:cNvSpPr>
          <p:nvPr>
            <p:ph type="dt" sz="half" idx="10"/>
          </p:nvPr>
        </p:nvSpPr>
        <p:spPr/>
        <p:txBody>
          <a:bodyPr/>
          <a:lstStyle/>
          <a:p>
            <a:fld id="{5A0BBCCA-DE21-4C79-BF64-A6338A01DA2D}" type="datetimeFigureOut">
              <a:rPr lang="en-US" smtClean="0"/>
              <a:t>8/31/2022</a:t>
            </a:fld>
            <a:endParaRPr lang="en-US"/>
          </a:p>
        </p:txBody>
      </p:sp>
      <p:sp>
        <p:nvSpPr>
          <p:cNvPr id="5" name="Footer Placeholder 4">
            <a:extLst>
              <a:ext uri="{FF2B5EF4-FFF2-40B4-BE49-F238E27FC236}">
                <a16:creationId xmlns:a16="http://schemas.microsoft.com/office/drawing/2014/main" id="{2C325F3C-CCCE-A713-2231-BA2F892650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0F7316-0C27-EF77-5FC9-7D7F318934CD}"/>
              </a:ext>
            </a:extLst>
          </p:cNvPr>
          <p:cNvSpPr>
            <a:spLocks noGrp="1"/>
          </p:cNvSpPr>
          <p:nvPr>
            <p:ph type="sldNum" sz="quarter" idx="12"/>
          </p:nvPr>
        </p:nvSpPr>
        <p:spPr/>
        <p:txBody>
          <a:bodyPr/>
          <a:lstStyle/>
          <a:p>
            <a:fld id="{8DC6C244-64F3-4214-AD95-0312507E1503}" type="slidenum">
              <a:rPr lang="en-US" smtClean="0"/>
              <a:t>‹#›</a:t>
            </a:fld>
            <a:endParaRPr lang="en-US"/>
          </a:p>
        </p:txBody>
      </p:sp>
    </p:spTree>
    <p:extLst>
      <p:ext uri="{BB962C8B-B14F-4D97-AF65-F5344CB8AC3E}">
        <p14:creationId xmlns:p14="http://schemas.microsoft.com/office/powerpoint/2010/main" val="1473172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30D672D-CCFA-4156-840F-01CF77F7AA25}"/>
              </a:ext>
            </a:extLst>
          </p:cNvPr>
          <p:cNvPicPr>
            <a:picLocks noChangeAspect="1"/>
          </p:cNvPicPr>
          <p:nvPr userDrawn="1"/>
        </p:nvPicPr>
        <p:blipFill>
          <a:blip r:embed="rId2"/>
          <a:stretch>
            <a:fillRect/>
          </a:stretch>
        </p:blipFill>
        <p:spPr>
          <a:xfrm>
            <a:off x="605769" y="1933950"/>
            <a:ext cx="4142501" cy="4838948"/>
          </a:xfrm>
          <a:prstGeom prst="rect">
            <a:avLst/>
          </a:prstGeom>
        </p:spPr>
      </p:pic>
      <p:pic>
        <p:nvPicPr>
          <p:cNvPr id="9" name="Picture 8">
            <a:extLst>
              <a:ext uri="{FF2B5EF4-FFF2-40B4-BE49-F238E27FC236}">
                <a16:creationId xmlns:a16="http://schemas.microsoft.com/office/drawing/2014/main" id="{2DE1CDF9-435F-4F31-8E0D-52A108EF6D7C}"/>
              </a:ext>
            </a:extLst>
          </p:cNvPr>
          <p:cNvPicPr>
            <a:picLocks noChangeAspect="1"/>
          </p:cNvPicPr>
          <p:nvPr userDrawn="1"/>
        </p:nvPicPr>
        <p:blipFill>
          <a:blip r:embed="rId3"/>
          <a:stretch>
            <a:fillRect/>
          </a:stretch>
        </p:blipFill>
        <p:spPr>
          <a:xfrm>
            <a:off x="3275622" y="270238"/>
            <a:ext cx="7284078" cy="1382292"/>
          </a:xfrm>
          <a:prstGeom prst="rect">
            <a:avLst/>
          </a:prstGeom>
        </p:spPr>
      </p:pic>
      <p:pic>
        <p:nvPicPr>
          <p:cNvPr id="11" name="Picture 10">
            <a:extLst>
              <a:ext uri="{FF2B5EF4-FFF2-40B4-BE49-F238E27FC236}">
                <a16:creationId xmlns:a16="http://schemas.microsoft.com/office/drawing/2014/main" id="{1F79DCF3-68C3-4126-A15D-E634741D00B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4905417" y="5877290"/>
            <a:ext cx="7191103" cy="77862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16435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3051"/>
            <a:ext cx="12192000" cy="1320099"/>
          </a:xfrm>
          <a:prstGeom prst="rect">
            <a:avLst/>
          </a:prstGeom>
        </p:spPr>
      </p:pic>
      <p:pic>
        <p:nvPicPr>
          <p:cNvPr id="2" name="Picture 1">
            <a:extLst>
              <a:ext uri="{FF2B5EF4-FFF2-40B4-BE49-F238E27FC236}">
                <a16:creationId xmlns:a16="http://schemas.microsoft.com/office/drawing/2014/main" id="{EBF933E4-03A9-4F68-BE8A-3283A6B58877}"/>
              </a:ext>
            </a:extLst>
          </p:cNvPr>
          <p:cNvPicPr>
            <a:picLocks noChangeAspect="1"/>
          </p:cNvPicPr>
          <p:nvPr userDrawn="1"/>
        </p:nvPicPr>
        <p:blipFill>
          <a:blip r:embed="rId3"/>
          <a:stretch>
            <a:fillRect/>
          </a:stretch>
        </p:blipFill>
        <p:spPr>
          <a:xfrm>
            <a:off x="5649300" y="4839221"/>
            <a:ext cx="3913341" cy="2062847"/>
          </a:xfrm>
          <a:prstGeom prst="rect">
            <a:avLst/>
          </a:prstGeom>
        </p:spPr>
      </p:pic>
    </p:spTree>
    <p:extLst>
      <p:ext uri="{BB962C8B-B14F-4D97-AF65-F5344CB8AC3E}">
        <p14:creationId xmlns:p14="http://schemas.microsoft.com/office/powerpoint/2010/main" val="2797224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5537901"/>
            <a:ext cx="12192000" cy="1320099"/>
          </a:xfrm>
          <a:prstGeom prst="rect">
            <a:avLst/>
          </a:prstGeom>
        </p:spPr>
      </p:pic>
    </p:spTree>
    <p:extLst>
      <p:ext uri="{BB962C8B-B14F-4D97-AF65-F5344CB8AC3E}">
        <p14:creationId xmlns:p14="http://schemas.microsoft.com/office/powerpoint/2010/main" val="800393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9C556D-720B-4AD1-9C48-5566AEC7BE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9012" y="38352"/>
            <a:ext cx="8126411" cy="8798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57144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228712"/>
            <a:ext cx="12192000" cy="1035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900" y="5719509"/>
            <a:ext cx="876389" cy="10184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087956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343012"/>
            <a:ext cx="12192000" cy="1035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DAE811F-787E-4AA8-98FD-2965482BD1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296650" y="5889647"/>
            <a:ext cx="784689" cy="78468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232410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405963"/>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84618" y="6063172"/>
            <a:ext cx="622764" cy="7236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667234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967188"/>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20475" y="101998"/>
            <a:ext cx="654282" cy="76030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8237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228712"/>
            <a:ext cx="12192000" cy="1035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900" y="5719509"/>
            <a:ext cx="876389" cy="10184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627576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32805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lose up of a sign&#10;&#10;Description automatically generated">
            <a:extLst>
              <a:ext uri="{FF2B5EF4-FFF2-40B4-BE49-F238E27FC236}">
                <a16:creationId xmlns:a16="http://schemas.microsoft.com/office/drawing/2014/main" id="{B4BC74E0-31F7-48FB-A5FE-50782EAD5F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72203" y="5905500"/>
            <a:ext cx="737708" cy="8572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589591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4452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8042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62ED-61FA-4835-BABD-87374932ADE8}"/>
              </a:ext>
            </a:extLst>
          </p:cNvPr>
          <p:cNvSpPr>
            <a:spLocks noGrp="1"/>
          </p:cNvSpPr>
          <p:nvPr>
            <p:ph type="title"/>
          </p:nvPr>
        </p:nvSpPr>
        <p:spPr>
          <a:xfrm>
            <a:off x="838200" y="365125"/>
            <a:ext cx="10515600" cy="1325563"/>
          </a:xfrm>
          <a:prstGeom prst="rect">
            <a:avLst/>
          </a:prstGeom>
        </p:spPr>
        <p:txBody>
          <a:bodyPr/>
          <a:lstStyle>
            <a:lvl1pPr>
              <a:defRPr b="1" i="0">
                <a:latin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014423C6-626F-6C48-BAA7-50477C9D29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65552" y="5995639"/>
            <a:ext cx="765817" cy="661442"/>
          </a:xfrm>
          <a:prstGeom prst="rect">
            <a:avLst/>
          </a:prstGeom>
        </p:spPr>
      </p:pic>
    </p:spTree>
    <p:extLst>
      <p:ext uri="{BB962C8B-B14F-4D97-AF65-F5344CB8AC3E}">
        <p14:creationId xmlns:p14="http://schemas.microsoft.com/office/powerpoint/2010/main" val="40190372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62ED-61FA-4835-BABD-87374932ADE8}"/>
              </a:ext>
            </a:extLst>
          </p:cNvPr>
          <p:cNvSpPr>
            <a:spLocks noGrp="1"/>
          </p:cNvSpPr>
          <p:nvPr>
            <p:ph type="title"/>
          </p:nvPr>
        </p:nvSpPr>
        <p:spPr>
          <a:xfrm>
            <a:off x="838200" y="365126"/>
            <a:ext cx="10515600" cy="661442"/>
          </a:xfrm>
          <a:prstGeom prst="rect">
            <a:avLst/>
          </a:prstGeom>
        </p:spPr>
        <p:txBody>
          <a:bodyPr/>
          <a:lstStyle>
            <a:lvl1pPr>
              <a:defRPr b="1" i="0">
                <a:solidFill>
                  <a:schemeClr val="accent1"/>
                </a:solidFill>
                <a:latin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014423C6-626F-6C48-BAA7-50477C9D29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65552" y="5995639"/>
            <a:ext cx="765817" cy="661442"/>
          </a:xfrm>
          <a:prstGeom prst="rect">
            <a:avLst/>
          </a:prstGeom>
        </p:spPr>
      </p:pic>
    </p:spTree>
    <p:extLst>
      <p:ext uri="{BB962C8B-B14F-4D97-AF65-F5344CB8AC3E}">
        <p14:creationId xmlns:p14="http://schemas.microsoft.com/office/powerpoint/2010/main" val="821705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45128" y="310243"/>
            <a:ext cx="9508671" cy="1012371"/>
          </a:xfrm>
        </p:spPr>
        <p:txBody>
          <a:bodyPr/>
          <a:lstStyle>
            <a:lvl1pPr>
              <a:defRPr b="0" i="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8714" y="1616529"/>
            <a:ext cx="10745086" cy="431760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F65AE80D-536A-4836-AD67-A7A24DEBF27C}" type="datetimeFigureOut">
              <a:rPr lang="en-US" smtClean="0"/>
              <a:pPr/>
              <a:t>8/31/2022</a:t>
            </a:fld>
            <a:endParaRPr lang="en-US" dirty="0"/>
          </a:p>
        </p:txBody>
      </p:sp>
      <p:sp>
        <p:nvSpPr>
          <p:cNvPr id="5" name="Footer Placeholder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AA95200-D3CF-4B0F-BBBB-7D483CB81E6E}" type="slidenum">
              <a:rPr lang="en-US" smtClean="0"/>
              <a:pPr/>
              <a:t>‹#›</a:t>
            </a:fld>
            <a:endParaRPr lang="en-US" dirty="0"/>
          </a:p>
        </p:txBody>
      </p:sp>
    </p:spTree>
    <p:extLst>
      <p:ext uri="{BB962C8B-B14F-4D97-AF65-F5344CB8AC3E}">
        <p14:creationId xmlns:p14="http://schemas.microsoft.com/office/powerpoint/2010/main" val="42268426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8269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83_Пользовательский макет">
    <p:spTree>
      <p:nvGrpSpPr>
        <p:cNvPr id="1" name=""/>
        <p:cNvGrpSpPr/>
        <p:nvPr/>
      </p:nvGrpSpPr>
      <p:grpSpPr>
        <a:xfrm>
          <a:off x="0" y="0"/>
          <a:ext cx="0" cy="0"/>
          <a:chOff x="0" y="0"/>
          <a:chExt cx="0" cy="0"/>
        </a:xfrm>
      </p:grpSpPr>
      <p:sp>
        <p:nvSpPr>
          <p:cNvPr id="43" name="Заголовок 1"/>
          <p:cNvSpPr>
            <a:spLocks noGrp="1"/>
          </p:cNvSpPr>
          <p:nvPr>
            <p:ph type="title" hasCustomPrompt="1"/>
          </p:nvPr>
        </p:nvSpPr>
        <p:spPr>
          <a:xfrm>
            <a:off x="800855" y="837012"/>
            <a:ext cx="10595763" cy="636534"/>
          </a:xfrm>
          <a:prstGeom prst="rect">
            <a:avLst/>
          </a:prstGeom>
        </p:spPr>
        <p:txBody>
          <a:bodyPr>
            <a:noAutofit/>
          </a:bodyPr>
          <a:lstStyle>
            <a:lvl1pPr marL="0" marR="0" indent="0" algn="ctr" defTabSz="1219079" rtl="0" eaLnBrk="1" fontAlgn="auto" latinLnBrk="0" hangingPunct="1">
              <a:lnSpc>
                <a:spcPct val="100000"/>
              </a:lnSpc>
              <a:spcBef>
                <a:spcPct val="0"/>
              </a:spcBef>
              <a:spcAft>
                <a:spcPts val="0"/>
              </a:spcAft>
              <a:buClrTx/>
              <a:buSzTx/>
              <a:buFontTx/>
              <a:buNone/>
              <a:tabLst>
                <a:tab pos="1820589" algn="l"/>
              </a:tabLst>
              <a:defRPr lang="ru-RU" sz="4000" b="1" i="0" kern="1200" spc="150" baseline="0" dirty="0">
                <a:solidFill>
                  <a:srgbClr val="383838"/>
                </a:solidFill>
                <a:latin typeface="Raleway" charset="0"/>
                <a:ea typeface="Raleway" charset="0"/>
                <a:cs typeface="Raleway" charset="0"/>
              </a:defRPr>
            </a:lvl1pPr>
          </a:lstStyle>
          <a:p>
            <a:r>
              <a:rPr lang="en-US" dirty="0"/>
              <a:t>Name of your top slide</a:t>
            </a:r>
            <a:endParaRPr lang="ru-RU" dirty="0"/>
          </a:p>
        </p:txBody>
      </p:sp>
      <p:sp>
        <p:nvSpPr>
          <p:cNvPr id="45" name="Текст 3"/>
          <p:cNvSpPr>
            <a:spLocks noGrp="1"/>
          </p:cNvSpPr>
          <p:nvPr>
            <p:ph type="body" sz="quarter" idx="15" hasCustomPrompt="1"/>
          </p:nvPr>
        </p:nvSpPr>
        <p:spPr>
          <a:xfrm>
            <a:off x="804195" y="477014"/>
            <a:ext cx="10592423" cy="331192"/>
          </a:xfrm>
          <a:prstGeom prst="rect">
            <a:avLst/>
          </a:prstGeom>
        </p:spPr>
        <p:txBody>
          <a:bodyPr/>
          <a:lstStyle>
            <a:lvl1pPr algn="ctr">
              <a:defRPr lang="en-US" sz="1400" b="1" i="0" baseline="0" dirty="0">
                <a:solidFill>
                  <a:srgbClr val="A7B8C0"/>
                </a:solidFill>
                <a:latin typeface="Raleway" charset="0"/>
                <a:ea typeface="Raleway" charset="0"/>
                <a:cs typeface="Raleway" charset="0"/>
              </a:defRPr>
            </a:lvl1pPr>
          </a:lstStyle>
          <a:p>
            <a:pPr marL="0" lvl="0" indent="0">
              <a:lnSpc>
                <a:spcPct val="150000"/>
              </a:lnSpc>
              <a:buNone/>
            </a:pPr>
            <a:r>
              <a:rPr lang="en-US" dirty="0"/>
              <a:t>- Name your company -</a:t>
            </a:r>
          </a:p>
        </p:txBody>
      </p:sp>
      <p:sp>
        <p:nvSpPr>
          <p:cNvPr id="27" name="Текст 3"/>
          <p:cNvSpPr>
            <a:spLocks noGrp="1"/>
          </p:cNvSpPr>
          <p:nvPr>
            <p:ph type="body" sz="quarter" idx="14" hasCustomPrompt="1"/>
          </p:nvPr>
        </p:nvSpPr>
        <p:spPr>
          <a:xfrm>
            <a:off x="800938" y="2205006"/>
            <a:ext cx="10595680" cy="2555988"/>
          </a:xfrm>
          <a:prstGeom prst="rect">
            <a:avLst/>
          </a:prstGeom>
        </p:spPr>
        <p:txBody>
          <a:bodyPr/>
          <a:lstStyle>
            <a:lvl1pPr>
              <a:defRPr lang="en-US" sz="1400" b="0" i="0" baseline="0" dirty="0">
                <a:solidFill>
                  <a:srgbClr val="383838"/>
                </a:solidFill>
                <a:latin typeface="Raleway" charset="0"/>
                <a:ea typeface="Raleway" charset="0"/>
                <a:cs typeface="Raleway" charset="0"/>
              </a:defRPr>
            </a:lvl1pPr>
          </a:lstStyle>
          <a:p>
            <a:pPr marL="0" lvl="0" indent="0">
              <a:lnSpc>
                <a:spcPct val="150000"/>
              </a:lnSpc>
              <a:buNone/>
            </a:pPr>
            <a:r>
              <a:rPr lang="en-US" dirty="0"/>
              <a:t>Example text</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8344" y="5804989"/>
            <a:ext cx="799924" cy="769888"/>
          </a:xfrm>
          <a:prstGeom prst="rect">
            <a:avLst/>
          </a:prstGeom>
        </p:spPr>
      </p:pic>
    </p:spTree>
    <p:extLst>
      <p:ext uri="{BB962C8B-B14F-4D97-AF65-F5344CB8AC3E}">
        <p14:creationId xmlns:p14="http://schemas.microsoft.com/office/powerpoint/2010/main" val="2032953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ustom Layout 6">
  <p:cSld name="Custom Layout 6">
    <p:spTree>
      <p:nvGrpSpPr>
        <p:cNvPr id="1" name="Shape 48"/>
        <p:cNvGrpSpPr/>
        <p:nvPr/>
      </p:nvGrpSpPr>
      <p:grpSpPr>
        <a:xfrm>
          <a:off x="0" y="0"/>
          <a:ext cx="0" cy="0"/>
          <a:chOff x="0" y="0"/>
          <a:chExt cx="0" cy="0"/>
        </a:xfrm>
      </p:grpSpPr>
      <p:sp>
        <p:nvSpPr>
          <p:cNvPr id="49" name="Google Shape;49;p17"/>
          <p:cNvSpPr txBox="1">
            <a:spLocks noGrp="1"/>
          </p:cNvSpPr>
          <p:nvPr>
            <p:ph type="title"/>
          </p:nvPr>
        </p:nvSpPr>
        <p:spPr>
          <a:xfrm>
            <a:off x="484700" y="459833"/>
            <a:ext cx="8287600" cy="1286400"/>
          </a:xfrm>
          <a:prstGeom prst="rect">
            <a:avLst/>
          </a:prstGeom>
          <a:noFill/>
          <a:ln>
            <a:noFill/>
          </a:ln>
        </p:spPr>
        <p:txBody>
          <a:bodyPr spcFirstLastPara="1" wrap="square" lIns="182850" tIns="182850" rIns="182850" bIns="182850" anchor="t" anchorCtr="0">
            <a:noAutofit/>
          </a:bodyPr>
          <a:lstStyle>
            <a:lvl1pPr marR="0" lvl="0" algn="l" rtl="0">
              <a:lnSpc>
                <a:spcPct val="100000"/>
              </a:lnSpc>
              <a:spcBef>
                <a:spcPts val="0"/>
              </a:spcBef>
              <a:spcAft>
                <a:spcPts val="0"/>
              </a:spcAft>
              <a:buClr>
                <a:srgbClr val="699ABD"/>
              </a:buClr>
              <a:buSzPts val="7000"/>
              <a:buFont typeface="Roboto"/>
              <a:buNone/>
              <a:defRPr sz="4667" b="1" i="0" u="none" strike="noStrike" cap="none">
                <a:solidFill>
                  <a:srgbClr val="699ABD"/>
                </a:solidFill>
                <a:latin typeface="Roboto"/>
                <a:ea typeface="Roboto"/>
                <a:cs typeface="Roboto"/>
                <a:sym typeface="Roboto"/>
              </a:defRPr>
            </a:lvl1pPr>
            <a:lvl2pPr marR="0" lvl="1"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2800"/>
              <a:buFont typeface="Arial"/>
              <a:buNone/>
              <a:defRPr sz="1867" b="0" i="0" u="none" strike="noStrike" cap="none">
                <a:solidFill>
                  <a:srgbClr val="FFFFFF"/>
                </a:solidFill>
                <a:latin typeface="Arial"/>
                <a:ea typeface="Arial"/>
                <a:cs typeface="Arial"/>
                <a:sym typeface="Arial"/>
              </a:defRPr>
            </a:lvl9pPr>
          </a:lstStyle>
          <a:p>
            <a:endParaRPr/>
          </a:p>
        </p:txBody>
      </p:sp>
      <p:pic>
        <p:nvPicPr>
          <p:cNvPr id="50" name="Google Shape;50;p17"/>
          <p:cNvPicPr preferRelativeResize="0"/>
          <p:nvPr/>
        </p:nvPicPr>
        <p:blipFill rotWithShape="1">
          <a:blip r:embed="rId2">
            <a:alphaModFix/>
          </a:blip>
          <a:srcRect/>
          <a:stretch/>
        </p:blipFill>
        <p:spPr>
          <a:xfrm>
            <a:off x="10414159" y="5769496"/>
            <a:ext cx="1380600" cy="717201"/>
          </a:xfrm>
          <a:prstGeom prst="rect">
            <a:avLst/>
          </a:prstGeom>
          <a:noFill/>
          <a:ln>
            <a:noFill/>
          </a:ln>
        </p:spPr>
      </p:pic>
    </p:spTree>
    <p:extLst>
      <p:ext uri="{BB962C8B-B14F-4D97-AF65-F5344CB8AC3E}">
        <p14:creationId xmlns:p14="http://schemas.microsoft.com/office/powerpoint/2010/main" val="3792794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343012"/>
            <a:ext cx="12192000" cy="1035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96650" y="5826069"/>
            <a:ext cx="784689" cy="91184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14116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9887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eXp Template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956E9A5-E019-4892-8427-C6086B37FE2B}"/>
              </a:ext>
            </a:extLst>
          </p:cNvPr>
          <p:cNvPicPr>
            <a:picLocks noChangeAspect="1"/>
          </p:cNvPicPr>
          <p:nvPr userDrawn="1"/>
        </p:nvPicPr>
        <p:blipFill>
          <a:blip r:embed="rId2"/>
          <a:stretch>
            <a:fillRect/>
          </a:stretch>
        </p:blipFill>
        <p:spPr>
          <a:xfrm>
            <a:off x="0" y="0"/>
            <a:ext cx="12192000" cy="1068636"/>
          </a:xfrm>
          <a:prstGeom prst="rect">
            <a:avLst/>
          </a:prstGeom>
        </p:spPr>
      </p:pic>
      <p:sp>
        <p:nvSpPr>
          <p:cNvPr id="13" name="Google Shape;233;p33">
            <a:extLst>
              <a:ext uri="{FF2B5EF4-FFF2-40B4-BE49-F238E27FC236}">
                <a16:creationId xmlns:a16="http://schemas.microsoft.com/office/drawing/2014/main" id="{26079F22-34B3-46E4-84D4-1B09A7E01439}"/>
              </a:ext>
            </a:extLst>
          </p:cNvPr>
          <p:cNvSpPr txBox="1">
            <a:spLocks/>
          </p:cNvSpPr>
          <p:nvPr userDrawn="1"/>
        </p:nvSpPr>
        <p:spPr>
          <a:xfrm>
            <a:off x="11424290" y="6382835"/>
            <a:ext cx="417079"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2294563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6405963"/>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84618" y="6063172"/>
            <a:ext cx="622764" cy="7236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70371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730D8E-0BDF-42E9-98A8-086AD6454F4C}"/>
              </a:ext>
            </a:extLst>
          </p:cNvPr>
          <p:cNvSpPr/>
          <p:nvPr userDrawn="1"/>
        </p:nvSpPr>
        <p:spPr>
          <a:xfrm>
            <a:off x="0" y="967188"/>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DDAE811F-787E-4AA8-98FD-2965482BD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20475" y="101998"/>
            <a:ext cx="654282" cy="76030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7377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1E05E-1639-485D-92D3-3BC808FDEBD8}"/>
              </a:ext>
            </a:extLst>
          </p:cNvPr>
          <p:cNvSpPr/>
          <p:nvPr userDrawn="1"/>
        </p:nvSpPr>
        <p:spPr>
          <a:xfrm>
            <a:off x="1" y="0"/>
            <a:ext cx="123826" cy="6858000"/>
          </a:xfrm>
          <a:prstGeom prst="rect">
            <a:avLst/>
          </a:prstGeom>
          <a:solidFill>
            <a:srgbClr val="C2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53ED99E-65C1-43E1-BA40-C02429AAEB11}"/>
              </a:ext>
            </a:extLst>
          </p:cNvPr>
          <p:cNvSpPr/>
          <p:nvPr userDrawn="1"/>
        </p:nvSpPr>
        <p:spPr>
          <a:xfrm>
            <a:off x="166687" y="0"/>
            <a:ext cx="666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4080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theme" Target="../theme/theme1.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 /><Relationship Id="rId13" Type="http://schemas.openxmlformats.org/officeDocument/2006/relationships/slideLayout" Target="../slideLayouts/slideLayout32.xml" /><Relationship Id="rId18" Type="http://schemas.openxmlformats.org/officeDocument/2006/relationships/slideLayout" Target="../slideLayouts/slideLayout37.xml" /><Relationship Id="rId3" Type="http://schemas.openxmlformats.org/officeDocument/2006/relationships/slideLayout" Target="../slideLayouts/slideLayout22.xml" /><Relationship Id="rId21" Type="http://schemas.openxmlformats.org/officeDocument/2006/relationships/slideLayout" Target="../slideLayouts/slideLayout40.xml" /><Relationship Id="rId7" Type="http://schemas.openxmlformats.org/officeDocument/2006/relationships/slideLayout" Target="../slideLayouts/slideLayout26.xml" /><Relationship Id="rId12" Type="http://schemas.openxmlformats.org/officeDocument/2006/relationships/slideLayout" Target="../slideLayouts/slideLayout31.xml" /><Relationship Id="rId17" Type="http://schemas.openxmlformats.org/officeDocument/2006/relationships/slideLayout" Target="../slideLayouts/slideLayout36.xml" /><Relationship Id="rId2" Type="http://schemas.openxmlformats.org/officeDocument/2006/relationships/slideLayout" Target="../slideLayouts/slideLayout21.xml" /><Relationship Id="rId16" Type="http://schemas.openxmlformats.org/officeDocument/2006/relationships/slideLayout" Target="../slideLayouts/slideLayout35.xml" /><Relationship Id="rId20" Type="http://schemas.openxmlformats.org/officeDocument/2006/relationships/slideLayout" Target="../slideLayouts/slideLayout39.xml" /><Relationship Id="rId1" Type="http://schemas.openxmlformats.org/officeDocument/2006/relationships/slideLayout" Target="../slideLayouts/slideLayout20.xml" /><Relationship Id="rId6" Type="http://schemas.openxmlformats.org/officeDocument/2006/relationships/slideLayout" Target="../slideLayouts/slideLayout25.xml" /><Relationship Id="rId11" Type="http://schemas.openxmlformats.org/officeDocument/2006/relationships/slideLayout" Target="../slideLayouts/slideLayout30.xml" /><Relationship Id="rId5" Type="http://schemas.openxmlformats.org/officeDocument/2006/relationships/slideLayout" Target="../slideLayouts/slideLayout24.xml" /><Relationship Id="rId15" Type="http://schemas.openxmlformats.org/officeDocument/2006/relationships/slideLayout" Target="../slideLayouts/slideLayout34.xml" /><Relationship Id="rId23" Type="http://schemas.openxmlformats.org/officeDocument/2006/relationships/theme" Target="../theme/theme3.xml" /><Relationship Id="rId10" Type="http://schemas.openxmlformats.org/officeDocument/2006/relationships/slideLayout" Target="../slideLayouts/slideLayout29.xml" /><Relationship Id="rId19" Type="http://schemas.openxmlformats.org/officeDocument/2006/relationships/slideLayout" Target="../slideLayouts/slideLayout38.xml" /><Relationship Id="rId4" Type="http://schemas.openxmlformats.org/officeDocument/2006/relationships/slideLayout" Target="../slideLayouts/slideLayout23.xml" /><Relationship Id="rId9" Type="http://schemas.openxmlformats.org/officeDocument/2006/relationships/slideLayout" Target="../slideLayouts/slideLayout28.xml" /><Relationship Id="rId14" Type="http://schemas.openxmlformats.org/officeDocument/2006/relationships/slideLayout" Target="../slideLayouts/slideLayout33.xml" /><Relationship Id="rId22" Type="http://schemas.openxmlformats.org/officeDocument/2006/relationships/slideLayout" Target="../slideLayouts/slideLayout41.xml" /></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 /><Relationship Id="rId13" Type="http://schemas.openxmlformats.org/officeDocument/2006/relationships/slideLayout" Target="../slideLayouts/slideLayout54.xml" /><Relationship Id="rId18" Type="http://schemas.openxmlformats.org/officeDocument/2006/relationships/slideLayout" Target="../slideLayouts/slideLayout59.xml" /><Relationship Id="rId3" Type="http://schemas.openxmlformats.org/officeDocument/2006/relationships/slideLayout" Target="../slideLayouts/slideLayout44.xml" /><Relationship Id="rId21" Type="http://schemas.openxmlformats.org/officeDocument/2006/relationships/theme" Target="../theme/theme4.xml" /><Relationship Id="rId7" Type="http://schemas.openxmlformats.org/officeDocument/2006/relationships/slideLayout" Target="../slideLayouts/slideLayout48.xml" /><Relationship Id="rId12" Type="http://schemas.openxmlformats.org/officeDocument/2006/relationships/slideLayout" Target="../slideLayouts/slideLayout53.xml" /><Relationship Id="rId17" Type="http://schemas.openxmlformats.org/officeDocument/2006/relationships/slideLayout" Target="../slideLayouts/slideLayout58.xml" /><Relationship Id="rId2" Type="http://schemas.openxmlformats.org/officeDocument/2006/relationships/slideLayout" Target="../slideLayouts/slideLayout43.xml" /><Relationship Id="rId16" Type="http://schemas.openxmlformats.org/officeDocument/2006/relationships/slideLayout" Target="../slideLayouts/slideLayout57.xml" /><Relationship Id="rId20" Type="http://schemas.openxmlformats.org/officeDocument/2006/relationships/slideLayout" Target="../slideLayouts/slideLayout61.xml" /><Relationship Id="rId1" Type="http://schemas.openxmlformats.org/officeDocument/2006/relationships/slideLayout" Target="../slideLayouts/slideLayout42.xml" /><Relationship Id="rId6" Type="http://schemas.openxmlformats.org/officeDocument/2006/relationships/slideLayout" Target="../slideLayouts/slideLayout47.xml" /><Relationship Id="rId11" Type="http://schemas.openxmlformats.org/officeDocument/2006/relationships/slideLayout" Target="../slideLayouts/slideLayout52.xml" /><Relationship Id="rId5" Type="http://schemas.openxmlformats.org/officeDocument/2006/relationships/slideLayout" Target="../slideLayouts/slideLayout46.xml" /><Relationship Id="rId15" Type="http://schemas.openxmlformats.org/officeDocument/2006/relationships/slideLayout" Target="../slideLayouts/slideLayout56.xml" /><Relationship Id="rId10" Type="http://schemas.openxmlformats.org/officeDocument/2006/relationships/slideLayout" Target="../slideLayouts/slideLayout51.xml" /><Relationship Id="rId19" Type="http://schemas.openxmlformats.org/officeDocument/2006/relationships/slideLayout" Target="../slideLayouts/slideLayout60.xml" /><Relationship Id="rId4" Type="http://schemas.openxmlformats.org/officeDocument/2006/relationships/slideLayout" Target="../slideLayouts/slideLayout45.xml" /><Relationship Id="rId9" Type="http://schemas.openxmlformats.org/officeDocument/2006/relationships/slideLayout" Target="../slideLayouts/slideLayout50.xml" /><Relationship Id="rId14" Type="http://schemas.openxmlformats.org/officeDocument/2006/relationships/slideLayout" Target="../slideLayouts/slideLayout55.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8535230"/>
      </p:ext>
    </p:extLst>
  </p:cSld>
  <p:clrMap bg1="lt1" tx1="dk1" bg2="lt2" tx2="dk2" accent1="accent1" accent2="accent2" accent3="accent3" accent4="accent4" accent5="accent5" accent6="accent6" hlink="hlink" folHlink="folHlink"/>
  <p:sldLayoutIdLst>
    <p:sldLayoutId id="2147483660" r:id="rId1"/>
    <p:sldLayoutId id="2147483656" r:id="rId2"/>
    <p:sldLayoutId id="2147483657" r:id="rId3"/>
    <p:sldLayoutId id="2147483658" r:id="rId4"/>
    <p:sldLayoutId id="2147483649" r:id="rId5"/>
    <p:sldLayoutId id="2147483652" r:id="rId6"/>
    <p:sldLayoutId id="2147483653" r:id="rId7"/>
    <p:sldLayoutId id="2147483654" r:id="rId8"/>
    <p:sldLayoutId id="2147483651" r:id="rId9"/>
    <p:sldLayoutId id="2147483655" r:id="rId10"/>
    <p:sldLayoutId id="2147483650" r:id="rId11"/>
    <p:sldLayoutId id="2147483661" r:id="rId12"/>
    <p:sldLayoutId id="2147483662" r:id="rId13"/>
    <p:sldLayoutId id="2147483730" r:id="rId14"/>
    <p:sldLayoutId id="2147483731" r:id="rId15"/>
    <p:sldLayoutId id="2147483735" r:id="rId16"/>
    <p:sldLayoutId id="2147483736" r:id="rId17"/>
    <p:sldLayoutId id="2147483737" r:id="rId18"/>
    <p:sldLayoutId id="214748373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0717187"/>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5624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6" r:id="rId14"/>
    <p:sldLayoutId id="2147483777" r:id="rId15"/>
    <p:sldLayoutId id="2147483778" r:id="rId16"/>
    <p:sldLayoutId id="2147483779" r:id="rId17"/>
    <p:sldLayoutId id="2147483780" r:id="rId18"/>
    <p:sldLayoutId id="2147483781" r:id="rId19"/>
    <p:sldLayoutId id="2147483782" r:id="rId20"/>
    <p:sldLayoutId id="2147483822" r:id="rId21"/>
    <p:sldLayoutId id="214748382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305104"/>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redshoeeconomics.com/" TargetMode="External" /><Relationship Id="rId3" Type="http://schemas.openxmlformats.org/officeDocument/2006/relationships/image" Target="../media/image9.png" /><Relationship Id="rId7" Type="http://schemas.openxmlformats.org/officeDocument/2006/relationships/hyperlink" Target="mailto:KC@RedShoeEconomics.com" TargetMode="External" /><Relationship Id="rId2" Type="http://schemas.openxmlformats.org/officeDocument/2006/relationships/notesSlide" Target="../notesSlides/notesSlide1.xml" /><Relationship Id="rId1" Type="http://schemas.openxmlformats.org/officeDocument/2006/relationships/slideLayout" Target="../slideLayouts/slideLayout9.xml" /><Relationship Id="rId6" Type="http://schemas.openxmlformats.org/officeDocument/2006/relationships/image" Target="../media/image16.png" /><Relationship Id="rId5" Type="http://schemas.openxmlformats.org/officeDocument/2006/relationships/image" Target="../media/image3.jpg" /><Relationship Id="rId10" Type="http://schemas.openxmlformats.org/officeDocument/2006/relationships/image" Target="../media/image18.png" /><Relationship Id="rId4" Type="http://schemas.openxmlformats.org/officeDocument/2006/relationships/hyperlink" Target="https://www.linkedin.com/company/red-shoe-economics/" TargetMode="External" /><Relationship Id="rId9" Type="http://schemas.openxmlformats.org/officeDocument/2006/relationships/image" Target="../media/image17.jpg" /></Relationships>
</file>

<file path=ppt/slides/_rels/slide10.xml.rels><?xml version="1.0" encoding="UTF-8" standalone="yes"?>
<Relationships xmlns="http://schemas.openxmlformats.org/package/2006/relationships"><Relationship Id="rId8" Type="http://schemas.openxmlformats.org/officeDocument/2006/relationships/hyperlink" Target="https://www.enr.com/articles/54392-construction-economics-for-july-11-2022" TargetMode="External" /><Relationship Id="rId3" Type="http://schemas.openxmlformats.org/officeDocument/2006/relationships/image" Target="../media/image32.png" /><Relationship Id="rId7" Type="http://schemas.openxmlformats.org/officeDocument/2006/relationships/image" Target="../media/image36.png" /><Relationship Id="rId2" Type="http://schemas.openxmlformats.org/officeDocument/2006/relationships/notesSlide" Target="../notesSlides/notesSlide3.xml" /><Relationship Id="rId1" Type="http://schemas.openxmlformats.org/officeDocument/2006/relationships/slideLayout" Target="../slideLayouts/slideLayout25.xml" /><Relationship Id="rId6" Type="http://schemas.openxmlformats.org/officeDocument/2006/relationships/image" Target="../media/image35.png" /><Relationship Id="rId5" Type="http://schemas.openxmlformats.org/officeDocument/2006/relationships/image" Target="../media/image34.png" /><Relationship Id="rId4" Type="http://schemas.openxmlformats.org/officeDocument/2006/relationships/image" Target="../media/image33.png" /><Relationship Id="rId9" Type="http://schemas.openxmlformats.org/officeDocument/2006/relationships/image" Target="../media/image37.png"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standalone="yes"?>
<Relationships xmlns="http://schemas.openxmlformats.org/package/2006/relationships"><Relationship Id="rId3" Type="http://schemas.openxmlformats.org/officeDocument/2006/relationships/image" Target="../media/image38.png" /><Relationship Id="rId2" Type="http://schemas.openxmlformats.org/officeDocument/2006/relationships/hyperlink" Target="https://oilprice.com/Energy/Crude-Oil/US-SPR-Releases-Set-To-End-This-Fall.html" TargetMode="External" /><Relationship Id="rId1" Type="http://schemas.openxmlformats.org/officeDocument/2006/relationships/slideLayout" Target="../slideLayouts/slideLayout25.xml" /><Relationship Id="rId5" Type="http://schemas.openxmlformats.org/officeDocument/2006/relationships/hyperlink" Target="https://crsreports.congress.gov/product/pdf/IN/IN11916" TargetMode="External" /><Relationship Id="rId4" Type="http://schemas.openxmlformats.org/officeDocument/2006/relationships/image" Target="../media/image39.png" /></Relationships>
</file>

<file path=ppt/slides/_rels/slide13.xml.rels><?xml version="1.0" encoding="UTF-8" standalone="yes"?>
<Relationships xmlns="http://schemas.openxmlformats.org/package/2006/relationships"><Relationship Id="rId3" Type="http://schemas.openxmlformats.org/officeDocument/2006/relationships/image" Target="../media/image30.png" /><Relationship Id="rId7" Type="http://schemas.openxmlformats.org/officeDocument/2006/relationships/image" Target="../media/image42.png" /><Relationship Id="rId2" Type="http://schemas.openxmlformats.org/officeDocument/2006/relationships/notesSlide" Target="../notesSlides/notesSlide4.xml" /><Relationship Id="rId1" Type="http://schemas.openxmlformats.org/officeDocument/2006/relationships/slideLayout" Target="../slideLayouts/slideLayout25.xml" /><Relationship Id="rId6" Type="http://schemas.openxmlformats.org/officeDocument/2006/relationships/hyperlink" Target="https://www.macrotrends.net/2015/fed-funds-rate-historical-chart" TargetMode="External" /><Relationship Id="rId5" Type="http://schemas.openxmlformats.org/officeDocument/2006/relationships/image" Target="../media/image41.png" /><Relationship Id="rId4" Type="http://schemas.openxmlformats.org/officeDocument/2006/relationships/image" Target="../media/image40.png" /></Relationships>
</file>

<file path=ppt/slides/_rels/slide14.xml.rels><?xml version="1.0" encoding="UTF-8" standalone="yes"?>
<Relationships xmlns="http://schemas.openxmlformats.org/package/2006/relationships"><Relationship Id="rId3" Type="http://schemas.openxmlformats.org/officeDocument/2006/relationships/image" Target="../media/image43.png" /><Relationship Id="rId2" Type="http://schemas.openxmlformats.org/officeDocument/2006/relationships/notesSlide" Target="../notesSlides/notesSlide5.xml" /><Relationship Id="rId1" Type="http://schemas.openxmlformats.org/officeDocument/2006/relationships/slideLayout" Target="../slideLayouts/slideLayout25.xml" /><Relationship Id="rId5" Type="http://schemas.openxmlformats.org/officeDocument/2006/relationships/image" Target="../media/image44.png" /><Relationship Id="rId4" Type="http://schemas.openxmlformats.org/officeDocument/2006/relationships/hyperlink" Target="https://tradingeconomics.com/united-states/consumer-confidence" TargetMode="External" /></Relationships>
</file>

<file path=ppt/slides/_rels/slide15.xml.rels><?xml version="1.0" encoding="UTF-8" standalone="yes"?>
<Relationships xmlns="http://schemas.openxmlformats.org/package/2006/relationships"><Relationship Id="rId3" Type="http://schemas.openxmlformats.org/officeDocument/2006/relationships/image" Target="../media/image45.png" /><Relationship Id="rId2" Type="http://schemas.openxmlformats.org/officeDocument/2006/relationships/notesSlide" Target="../notesSlides/notesSlide6.xml" /><Relationship Id="rId1" Type="http://schemas.openxmlformats.org/officeDocument/2006/relationships/slideLayout" Target="../slideLayouts/slideLayout25.xml" /><Relationship Id="rId4" Type="http://schemas.openxmlformats.org/officeDocument/2006/relationships/hyperlink" Target="https://tradingeconomics.com/united-states/nfib-business-optimism-index" TargetMode="External" /></Relationships>
</file>

<file path=ppt/slides/_rels/slide16.xml.rels><?xml version="1.0" encoding="UTF-8" standalone="yes"?>
<Relationships xmlns="http://schemas.openxmlformats.org/package/2006/relationships"><Relationship Id="rId3" Type="http://schemas.openxmlformats.org/officeDocument/2006/relationships/hyperlink" Target="https://www.forbes.com/sites/petercohan/2022/05/17/new-misery-index-at-12-year-high/?sh=480337b32ac9" TargetMode="External" /><Relationship Id="rId2" Type="http://schemas.openxmlformats.org/officeDocument/2006/relationships/image" Target="../media/image46.png" /><Relationship Id="rId1" Type="http://schemas.openxmlformats.org/officeDocument/2006/relationships/slideLayout" Target="../slideLayouts/slideLayout25.xml" /></Relationships>
</file>

<file path=ppt/slides/_rels/slide17.xml.rels><?xml version="1.0" encoding="UTF-8" standalone="yes"?>
<Relationships xmlns="http://schemas.openxmlformats.org/package/2006/relationships"><Relationship Id="rId3" Type="http://schemas.openxmlformats.org/officeDocument/2006/relationships/image" Target="../media/image47.png" /><Relationship Id="rId2" Type="http://schemas.openxmlformats.org/officeDocument/2006/relationships/hyperlink" Target="https://www-nytimes-com.cdn.ampproject.org/c/s/www.nytimes.com/2022/07/08/realestate/housing-market.amp.html" TargetMode="External" /><Relationship Id="rId1" Type="http://schemas.openxmlformats.org/officeDocument/2006/relationships/slideLayout" Target="../slideLayouts/slideLayout25.xml" /><Relationship Id="rId5" Type="http://schemas.openxmlformats.org/officeDocument/2006/relationships/image" Target="../media/image49.png" /><Relationship Id="rId4" Type="http://schemas.openxmlformats.org/officeDocument/2006/relationships/image" Target="../media/image48.png" /></Relationships>
</file>

<file path=ppt/slides/_rels/slide18.xml.rels><?xml version="1.0" encoding="UTF-8" standalone="yes"?>
<Relationships xmlns="http://schemas.openxmlformats.org/package/2006/relationships"><Relationship Id="rId8" Type="http://schemas.openxmlformats.org/officeDocument/2006/relationships/image" Target="../media/image53.png" /><Relationship Id="rId3" Type="http://schemas.openxmlformats.org/officeDocument/2006/relationships/image" Target="../media/image50.png" /><Relationship Id="rId7" Type="http://schemas.openxmlformats.org/officeDocument/2006/relationships/image" Target="../media/image52.emf" /><Relationship Id="rId2" Type="http://schemas.openxmlformats.org/officeDocument/2006/relationships/notesSlide" Target="../notesSlides/notesSlide7.xml" /><Relationship Id="rId1" Type="http://schemas.openxmlformats.org/officeDocument/2006/relationships/slideLayout" Target="../slideLayouts/slideLayout25.xml" /><Relationship Id="rId6" Type="http://schemas.openxmlformats.org/officeDocument/2006/relationships/image" Target="../media/image51.png" /><Relationship Id="rId5" Type="http://schemas.openxmlformats.org/officeDocument/2006/relationships/hyperlink" Target="https://www.stdb.com/crepi" TargetMode="External" /><Relationship Id="rId4" Type="http://schemas.openxmlformats.org/officeDocument/2006/relationships/hyperlink" Target="http://www.stdb.com/" TargetMode="External" /></Relationships>
</file>

<file path=ppt/slides/_rels/slide19.xml.rels><?xml version="1.0" encoding="UTF-8" standalone="yes"?>
<Relationships xmlns="http://schemas.openxmlformats.org/package/2006/relationships"><Relationship Id="rId3" Type="http://schemas.openxmlformats.org/officeDocument/2006/relationships/image" Target="../media/image54.png" /><Relationship Id="rId2" Type="http://schemas.openxmlformats.org/officeDocument/2006/relationships/notesSlide" Target="../notesSlides/notesSlide8.xml" /><Relationship Id="rId1" Type="http://schemas.openxmlformats.org/officeDocument/2006/relationships/slideLayout" Target="../slideLayouts/slideLayout25.xml" /><Relationship Id="rId6" Type="http://schemas.openxmlformats.org/officeDocument/2006/relationships/hyperlink" Target="https://www.greenstreet.com/insights/CPPI" TargetMode="External" /><Relationship Id="rId5" Type="http://schemas.openxmlformats.org/officeDocument/2006/relationships/image" Target="../media/image56.png" /><Relationship Id="rId4" Type="http://schemas.openxmlformats.org/officeDocument/2006/relationships/image" Target="../media/image55.png" /></Relationships>
</file>

<file path=ppt/slides/_rels/slide2.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hyperlink" Target="mailto:KC@RedShoeEconomics.com" TargetMode="External" /><Relationship Id="rId1" Type="http://schemas.openxmlformats.org/officeDocument/2006/relationships/slideLayout" Target="../slideLayouts/slideLayout25.xml" /></Relationships>
</file>

<file path=ppt/slides/_rels/slide20.xml.rels><?xml version="1.0" encoding="UTF-8" standalone="yes"?>
<Relationships xmlns="http://schemas.openxmlformats.org/package/2006/relationships"><Relationship Id="rId2" Type="http://schemas.openxmlformats.org/officeDocument/2006/relationships/image" Target="../media/image57.png" /><Relationship Id="rId1" Type="http://schemas.openxmlformats.org/officeDocument/2006/relationships/slideLayout" Target="../slideLayouts/slideLayout25.xml" /></Relationships>
</file>

<file path=ppt/slides/_rels/slide21.xml.rels><?xml version="1.0" encoding="UTF-8" standalone="yes"?>
<Relationships xmlns="http://schemas.openxmlformats.org/package/2006/relationships"><Relationship Id="rId3" Type="http://schemas.openxmlformats.org/officeDocument/2006/relationships/image" Target="../media/image59.png" /><Relationship Id="rId2" Type="http://schemas.openxmlformats.org/officeDocument/2006/relationships/image" Target="../media/image58.png" /><Relationship Id="rId1" Type="http://schemas.openxmlformats.org/officeDocument/2006/relationships/slideLayout" Target="../slideLayouts/slideLayout25.xml" /><Relationship Id="rId5" Type="http://schemas.openxmlformats.org/officeDocument/2006/relationships/image" Target="../media/image60.jpg" /><Relationship Id="rId4" Type="http://schemas.openxmlformats.org/officeDocument/2006/relationships/hyperlink" Target="https://www.kastle.com/safety-wellness/getting-america-back-to-work/#workplace-barometer" TargetMode="External" /></Relationships>
</file>

<file path=ppt/slides/_rels/slide22.xml.rels><?xml version="1.0" encoding="UTF-8" standalone="yes"?>
<Relationships xmlns="http://schemas.openxmlformats.org/package/2006/relationships"><Relationship Id="rId3" Type="http://schemas.openxmlformats.org/officeDocument/2006/relationships/hyperlink" Target="https://www.kastle.com/safety-wellness/getting-america-back-to-work-recreation-vs-office-occupancy/" TargetMode="External" /><Relationship Id="rId2" Type="http://schemas.openxmlformats.org/officeDocument/2006/relationships/image" Target="../media/image61.jpg" /><Relationship Id="rId1" Type="http://schemas.openxmlformats.org/officeDocument/2006/relationships/slideLayout" Target="../slideLayouts/slideLayout25.xml" /></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P7o2ymdzOAhXDrB4KHUO8D2kQjRwIBw&amp;url=https://united-states.reaproject.org/&amp;psig=AFQjCNGVVO8FHU76x-w0GfijiLiafgoDPg&amp;ust=1472201766907528" TargetMode="External" /><Relationship Id="rId2" Type="http://schemas.openxmlformats.org/officeDocument/2006/relationships/notesSlide" Target="../notesSlides/notesSlide9.xml" /><Relationship Id="rId1" Type="http://schemas.openxmlformats.org/officeDocument/2006/relationships/slideLayout" Target="../slideLayouts/slideLayout25.xml" /><Relationship Id="rId4" Type="http://schemas.openxmlformats.org/officeDocument/2006/relationships/image" Target="../media/image62.png" /></Relationships>
</file>

<file path=ppt/slides/_rels/slide24.xml.rels><?xml version="1.0" encoding="UTF-8" standalone="yes"?>
<Relationships xmlns="http://schemas.openxmlformats.org/package/2006/relationships"><Relationship Id="rId3" Type="http://schemas.openxmlformats.org/officeDocument/2006/relationships/hyperlink" Target="http://www.epaducah.com/media/139405/us_rail_map_new.jpg" TargetMode="External" /><Relationship Id="rId2" Type="http://schemas.openxmlformats.org/officeDocument/2006/relationships/notesSlide" Target="../notesSlides/notesSlide10.xml" /><Relationship Id="rId1" Type="http://schemas.openxmlformats.org/officeDocument/2006/relationships/slideLayout" Target="../slideLayouts/slideLayout25.xml" /><Relationship Id="rId4" Type="http://schemas.openxmlformats.org/officeDocument/2006/relationships/image" Target="../media/image63.jpeg" /></Relationships>
</file>

<file path=ppt/slides/_rels/slide25.xml.rels><?xml version="1.0" encoding="UTF-8" standalone="yes"?>
<Relationships xmlns="http://schemas.openxmlformats.org/package/2006/relationships"><Relationship Id="rId3" Type="http://schemas.openxmlformats.org/officeDocument/2006/relationships/image" Target="../media/image64.png" /><Relationship Id="rId2" Type="http://schemas.openxmlformats.org/officeDocument/2006/relationships/notesSlide" Target="../notesSlides/notesSlide11.xml" /><Relationship Id="rId1" Type="http://schemas.openxmlformats.org/officeDocument/2006/relationships/slideLayout" Target="../slideLayouts/slideLayout25.xml" /><Relationship Id="rId6" Type="http://schemas.openxmlformats.org/officeDocument/2006/relationships/hyperlink" Target="https://siteselection.com/issues/2019/sep/logistics-grading-the-states-on-logistics-health.cfm" TargetMode="External" /><Relationship Id="rId5" Type="http://schemas.openxmlformats.org/officeDocument/2006/relationships/image" Target="../media/image30.png" /><Relationship Id="rId4" Type="http://schemas.openxmlformats.org/officeDocument/2006/relationships/image" Target="../media/image65.png" /></Relationships>
</file>

<file path=ppt/slides/_rels/slide26.xml.rels><?xml version="1.0" encoding="UTF-8" standalone="yes"?>
<Relationships xmlns="http://schemas.openxmlformats.org/package/2006/relationships"><Relationship Id="rId3" Type="http://schemas.openxmlformats.org/officeDocument/2006/relationships/image" Target="../media/image66.png" /><Relationship Id="rId2" Type="http://schemas.openxmlformats.org/officeDocument/2006/relationships/notesSlide" Target="../notesSlides/notesSlide12.xml" /><Relationship Id="rId1" Type="http://schemas.openxmlformats.org/officeDocument/2006/relationships/slideLayout" Target="../slideLayouts/slideLayout25.xml" /><Relationship Id="rId5" Type="http://schemas.openxmlformats.org/officeDocument/2006/relationships/image" Target="../media/image68.png" /><Relationship Id="rId4" Type="http://schemas.openxmlformats.org/officeDocument/2006/relationships/image" Target="../media/image67.png" /></Relationships>
</file>

<file path=ppt/slides/_rels/slide27.xml.rels><?xml version="1.0" encoding="UTF-8" standalone="yes"?>
<Relationships xmlns="http://schemas.openxmlformats.org/package/2006/relationships"><Relationship Id="rId3" Type="http://schemas.openxmlformats.org/officeDocument/2006/relationships/hyperlink" Target="https://gcaptain.com/east-coast-ports-gain/" TargetMode="External" /><Relationship Id="rId2" Type="http://schemas.openxmlformats.org/officeDocument/2006/relationships/hyperlink" Target="https://www.wtoc.com/2022/08/05/over-40-ships-anchored-offshore-waiting-enter-port-savannah/" TargetMode="External" /><Relationship Id="rId1" Type="http://schemas.openxmlformats.org/officeDocument/2006/relationships/slideLayout" Target="../slideLayouts/slideLayout25.xml" /><Relationship Id="rId5" Type="http://schemas.openxmlformats.org/officeDocument/2006/relationships/hyperlink" Target="https://gcaptain.com/port-of-savannah-sets-all-time-record-in-may-as-cargo-surge-continues/" TargetMode="External" /><Relationship Id="rId4" Type="http://schemas.openxmlformats.org/officeDocument/2006/relationships/image" Target="../media/image69.png" /></Relationships>
</file>

<file path=ppt/slides/_rels/slide28.xml.rels><?xml version="1.0" encoding="UTF-8" standalone="yes"?>
<Relationships xmlns="http://schemas.openxmlformats.org/package/2006/relationships"><Relationship Id="rId3" Type="http://schemas.openxmlformats.org/officeDocument/2006/relationships/image" Target="../media/image70.png" /><Relationship Id="rId2" Type="http://schemas.openxmlformats.org/officeDocument/2006/relationships/hyperlink" Target="https://www.waterwaysjournal.net/2022/02/07/alabama-port-authority-to-build-inland-intermodal-transfer-facility-near-montgomery/" TargetMode="External" /><Relationship Id="rId1" Type="http://schemas.openxmlformats.org/officeDocument/2006/relationships/slideLayout" Target="../slideLayouts/slideLayout25.xml" /><Relationship Id="rId4" Type="http://schemas.openxmlformats.org/officeDocument/2006/relationships/image" Target="../media/image30.png" /></Relationships>
</file>

<file path=ppt/slides/_rels/slide29.xml.rels><?xml version="1.0" encoding="UTF-8" standalone="yes"?>
<Relationships xmlns="http://schemas.openxmlformats.org/package/2006/relationships"><Relationship Id="rId3" Type="http://schemas.openxmlformats.org/officeDocument/2006/relationships/image" Target="../media/image72.png" /><Relationship Id="rId2" Type="http://schemas.openxmlformats.org/officeDocument/2006/relationships/image" Target="../media/image71.jpeg" /><Relationship Id="rId1" Type="http://schemas.openxmlformats.org/officeDocument/2006/relationships/slideLayout" Target="../slideLayouts/slideLayout25.xml" /><Relationship Id="rId5" Type="http://schemas.openxmlformats.org/officeDocument/2006/relationships/hyperlink" Target="https://www.montgomerychamber.com/blog/press-releases-3604/post/governor-ivey-announces-hyundai-to-add-first-all-electric-genesis-gv70-and-santa-fe-hybrid-to-alabama-production-lineup-32891" TargetMode="External" /><Relationship Id="rId4" Type="http://schemas.openxmlformats.org/officeDocument/2006/relationships/image" Target="../media/image73.png" /></Relationships>
</file>

<file path=ppt/slides/_rels/slide3.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25.xml" /></Relationships>
</file>

<file path=ppt/slides/_rels/slide30.xml.rels><?xml version="1.0" encoding="UTF-8" standalone="yes"?>
<Relationships xmlns="http://schemas.openxmlformats.org/package/2006/relationships"><Relationship Id="rId8" Type="http://schemas.openxmlformats.org/officeDocument/2006/relationships/hyperlink" Target="https://www.portoflittlerock.com/" TargetMode="External" /><Relationship Id="rId3" Type="http://schemas.openxmlformats.org/officeDocument/2006/relationships/image" Target="../media/image30.png" /><Relationship Id="rId7" Type="http://schemas.openxmlformats.org/officeDocument/2006/relationships/image" Target="../media/image78.png" /><Relationship Id="rId2" Type="http://schemas.openxmlformats.org/officeDocument/2006/relationships/image" Target="../media/image74.png" /><Relationship Id="rId1" Type="http://schemas.openxmlformats.org/officeDocument/2006/relationships/slideLayout" Target="../slideLayouts/slideLayout25.xml" /><Relationship Id="rId6" Type="http://schemas.openxmlformats.org/officeDocument/2006/relationships/image" Target="../media/image77.png" /><Relationship Id="rId5" Type="http://schemas.openxmlformats.org/officeDocument/2006/relationships/image" Target="../media/image76.png" /><Relationship Id="rId4" Type="http://schemas.openxmlformats.org/officeDocument/2006/relationships/image" Target="../media/image75.png" /><Relationship Id="rId9" Type="http://schemas.openxmlformats.org/officeDocument/2006/relationships/image" Target="../media/image79.png" /></Relationships>
</file>

<file path=ppt/slides/_rels/slide31.xml.rels><?xml version="1.0" encoding="UTF-8" standalone="yes"?>
<Relationships xmlns="http://schemas.openxmlformats.org/package/2006/relationships"><Relationship Id="rId3" Type="http://schemas.openxmlformats.org/officeDocument/2006/relationships/hyperlink" Target="https://www.arkansasedc.com/news-events/newsroom/detail/2022/01/26/tractor-supply-company-announces-new-distribution-center-in-arkansas" TargetMode="External" /><Relationship Id="rId2" Type="http://schemas.openxmlformats.org/officeDocument/2006/relationships/hyperlink" Target="https://www.nasdaq.com/market-activity/stocks/tsco" TargetMode="External" /><Relationship Id="rId1" Type="http://schemas.openxmlformats.org/officeDocument/2006/relationships/slideLayout" Target="../slideLayouts/slideLayout25.xml" /><Relationship Id="rId5" Type="http://schemas.openxmlformats.org/officeDocument/2006/relationships/image" Target="../media/image81.png" /><Relationship Id="rId4" Type="http://schemas.openxmlformats.org/officeDocument/2006/relationships/image" Target="../media/image80.jpg" /></Relationships>
</file>

<file path=ppt/slides/_rels/slide32.xml.rels><?xml version="1.0" encoding="UTF-8" standalone="yes"?>
<Relationships xmlns="http://schemas.openxmlformats.org/package/2006/relationships"><Relationship Id="rId3" Type="http://schemas.openxmlformats.org/officeDocument/2006/relationships/hyperlink" Target="https://siteselection.com/digitalEdition/2022/jan/#page=72" TargetMode="External" /><Relationship Id="rId2" Type="http://schemas.openxmlformats.org/officeDocument/2006/relationships/image" Target="../media/image82.png" /><Relationship Id="rId1" Type="http://schemas.openxmlformats.org/officeDocument/2006/relationships/slideLayout" Target="../slideLayouts/slideLayout25.xml" /><Relationship Id="rId6" Type="http://schemas.openxmlformats.org/officeDocument/2006/relationships/image" Target="../media/image85.png" /><Relationship Id="rId5" Type="http://schemas.openxmlformats.org/officeDocument/2006/relationships/image" Target="../media/image84.png" /><Relationship Id="rId4" Type="http://schemas.openxmlformats.org/officeDocument/2006/relationships/image" Target="../media/image83.png" /></Relationships>
</file>

<file path=ppt/slides/_rels/slide33.xml.rels><?xml version="1.0" encoding="UTF-8" standalone="yes"?>
<Relationships xmlns="http://schemas.openxmlformats.org/package/2006/relationships"><Relationship Id="rId3" Type="http://schemas.openxmlformats.org/officeDocument/2006/relationships/hyperlink" Target="https://mississippi.org/news/columbia-industries-locating-manufacturing-operations-in-starkville/" TargetMode="External" /><Relationship Id="rId2" Type="http://schemas.openxmlformats.org/officeDocument/2006/relationships/image" Target="../media/image30.png" /><Relationship Id="rId1" Type="http://schemas.openxmlformats.org/officeDocument/2006/relationships/slideLayout" Target="../slideLayouts/slideLayout25.xml" /><Relationship Id="rId4" Type="http://schemas.openxmlformats.org/officeDocument/2006/relationships/image" Target="../media/image86.png" /></Relationships>
</file>

<file path=ppt/slides/_rels/slide34.xml.rels><?xml version="1.0" encoding="UTF-8" standalone="yes"?>
<Relationships xmlns="http://schemas.openxmlformats.org/package/2006/relationships"><Relationship Id="rId3" Type="http://schemas.openxmlformats.org/officeDocument/2006/relationships/hyperlink" Target="https://mississippi.org/news/altex-tube-llc-locating-manufacturing-operations-in-columbus/" TargetMode="External" /><Relationship Id="rId2" Type="http://schemas.openxmlformats.org/officeDocument/2006/relationships/image" Target="../media/image30.png" /><Relationship Id="rId1" Type="http://schemas.openxmlformats.org/officeDocument/2006/relationships/slideLayout" Target="../slideLayouts/slideLayout25.xml" /><Relationship Id="rId4" Type="http://schemas.openxmlformats.org/officeDocument/2006/relationships/image" Target="../media/image87.png" /></Relationships>
</file>

<file path=ppt/slides/_rels/slide35.xml.rels><?xml version="1.0" encoding="UTF-8" standalone="yes"?>
<Relationships xmlns="http://schemas.openxmlformats.org/package/2006/relationships"><Relationship Id="rId3" Type="http://schemas.openxmlformats.org/officeDocument/2006/relationships/hyperlink" Target="https://www.terbergspecialvehicles.com/en/news/terberg-and-taylor-join-forces-to-manufacture-and-distribute-terminal-tractors-in-the-united-states/" TargetMode="External" /><Relationship Id="rId2" Type="http://schemas.openxmlformats.org/officeDocument/2006/relationships/image" Target="../media/image30.png" /><Relationship Id="rId1" Type="http://schemas.openxmlformats.org/officeDocument/2006/relationships/slideLayout" Target="../slideLayouts/slideLayout25.xml" /><Relationship Id="rId5" Type="http://schemas.openxmlformats.org/officeDocument/2006/relationships/image" Target="../media/image89.jpg" /><Relationship Id="rId4" Type="http://schemas.openxmlformats.org/officeDocument/2006/relationships/image" Target="../media/image88.jpg" /></Relationships>
</file>

<file path=ppt/slides/_rels/slide36.xml.rels><?xml version="1.0" encoding="UTF-8" standalone="yes"?>
<Relationships xmlns="http://schemas.openxmlformats.org/package/2006/relationships"><Relationship Id="rId3" Type="http://schemas.openxmlformats.org/officeDocument/2006/relationships/hyperlink" Target="https://mississippi.org/news/dunn-utility-products-plans-multimillion-dollar-expansion-in-new-albany/" TargetMode="External" /><Relationship Id="rId2" Type="http://schemas.openxmlformats.org/officeDocument/2006/relationships/image" Target="../media/image30.png" /><Relationship Id="rId1" Type="http://schemas.openxmlformats.org/officeDocument/2006/relationships/slideLayout" Target="../slideLayouts/slideLayout25.xml" /><Relationship Id="rId5" Type="http://schemas.openxmlformats.org/officeDocument/2006/relationships/image" Target="../media/image91.png" /><Relationship Id="rId4" Type="http://schemas.openxmlformats.org/officeDocument/2006/relationships/image" Target="../media/image90.jpg" /></Relationships>
</file>

<file path=ppt/slides/_rels/slide37.xml.rels><?xml version="1.0" encoding="UTF-8" standalone="yes"?>
<Relationships xmlns="http://schemas.openxmlformats.org/package/2006/relationships"><Relationship Id="rId3" Type="http://schemas.openxmlformats.org/officeDocument/2006/relationships/hyperlink" Target="https://www.wicker.senate.gov/2022/8/wicker-hyde-smith-welcome-15-4m-in-infrastructure-funding-for-mississippi" TargetMode="External" /><Relationship Id="rId2" Type="http://schemas.openxmlformats.org/officeDocument/2006/relationships/image" Target="../media/image30.png" /><Relationship Id="rId1" Type="http://schemas.openxmlformats.org/officeDocument/2006/relationships/slideLayout" Target="../slideLayouts/slideLayout25.xml" /><Relationship Id="rId4" Type="http://schemas.openxmlformats.org/officeDocument/2006/relationships/image" Target="../media/image92.png" /></Relationships>
</file>

<file path=ppt/slides/_rels/slide38.xml.rels><?xml version="1.0" encoding="UTF-8" standalone="yes"?>
<Relationships xmlns="http://schemas.openxmlformats.org/package/2006/relationships"><Relationship Id="rId3" Type="http://schemas.openxmlformats.org/officeDocument/2006/relationships/hyperlink" Target="https://www.wicker.senate.gov/2022/8/wicker-hyde-smith-welcome-15-4m-in-infrastructure-funding-for-mississippi" TargetMode="External" /><Relationship Id="rId2" Type="http://schemas.openxmlformats.org/officeDocument/2006/relationships/image" Target="../media/image30.png" /><Relationship Id="rId1" Type="http://schemas.openxmlformats.org/officeDocument/2006/relationships/slideLayout" Target="../slideLayouts/slideLayout25.xml" /><Relationship Id="rId4" Type="http://schemas.openxmlformats.org/officeDocument/2006/relationships/image" Target="../media/image93.png" /></Relationships>
</file>

<file path=ppt/slides/_rels/slide39.xml.rels><?xml version="1.0" encoding="UTF-8" standalone="yes"?>
<Relationships xmlns="http://schemas.openxmlformats.org/package/2006/relationships"><Relationship Id="rId3" Type="http://schemas.openxmlformats.org/officeDocument/2006/relationships/image" Target="../media/image94.png" /><Relationship Id="rId2" Type="http://schemas.openxmlformats.org/officeDocument/2006/relationships/notesSlide" Target="../notesSlides/notesSlide13.xml" /><Relationship Id="rId1" Type="http://schemas.openxmlformats.org/officeDocument/2006/relationships/slideLayout" Target="../slideLayouts/slideLayout25.xml" /><Relationship Id="rId5" Type="http://schemas.openxmlformats.org/officeDocument/2006/relationships/hyperlink" Target="http://www.the-lmi.com/june-2021-logistics-managers-index.html" TargetMode="External" /><Relationship Id="rId4" Type="http://schemas.openxmlformats.org/officeDocument/2006/relationships/image" Target="../media/image95.png" /></Relationships>
</file>

<file path=ppt/slides/_rels/slide4.xml.rels><?xml version="1.0" encoding="UTF-8" standalone="yes"?>
<Relationships xmlns="http://schemas.openxmlformats.org/package/2006/relationships"><Relationship Id="rId8" Type="http://schemas.openxmlformats.org/officeDocument/2006/relationships/image" Target="../media/image22.png" /><Relationship Id="rId3" Type="http://schemas.openxmlformats.org/officeDocument/2006/relationships/image" Target="../media/image21.png" /><Relationship Id="rId7" Type="http://schemas.openxmlformats.org/officeDocument/2006/relationships/hyperlink" Target="https://appraisalfoundation.org/imis/TAF/Standards/Qualification_Criteria/Qualification_Criteria__RP_/TAF/AQB_RPAQC.aspx" TargetMode="External" /><Relationship Id="rId2" Type="http://schemas.openxmlformats.org/officeDocument/2006/relationships/hyperlink" Target="https://www.appraisalfoundation.org/" TargetMode="External" /><Relationship Id="rId1" Type="http://schemas.openxmlformats.org/officeDocument/2006/relationships/slideLayout" Target="../slideLayouts/slideLayout25.xml" /><Relationship Id="rId6" Type="http://schemas.openxmlformats.org/officeDocument/2006/relationships/hyperlink" Target="https://appraisalfoundation.sharefile.com/d-sff895f953c7b4708b21824107574259b" TargetMode="External" /><Relationship Id="rId5" Type="http://schemas.openxmlformats.org/officeDocument/2006/relationships/hyperlink" Target="https://appraisalfoundation.org/imis/TAF/Standards/Qualification_Criteria/Qualification_Criteria__RP_/TAF/AQB_RPAQC.aspx?hkey=5ec61b8d-751b-4a97-90b1-9b3dae51beea" TargetMode="External" /><Relationship Id="rId4" Type="http://schemas.openxmlformats.org/officeDocument/2006/relationships/hyperlink" Target="https://pave.hud.gov/about" TargetMode="External" /></Relationships>
</file>

<file path=ppt/slides/_rels/slide40.xml.rels><?xml version="1.0" encoding="UTF-8" standalone="yes"?>
<Relationships xmlns="http://schemas.openxmlformats.org/package/2006/relationships"><Relationship Id="rId8" Type="http://schemas.openxmlformats.org/officeDocument/2006/relationships/image" Target="../media/image101.png" /><Relationship Id="rId3" Type="http://schemas.openxmlformats.org/officeDocument/2006/relationships/image" Target="../media/image96.png" /><Relationship Id="rId7" Type="http://schemas.openxmlformats.org/officeDocument/2006/relationships/image" Target="../media/image100.png" /><Relationship Id="rId2" Type="http://schemas.openxmlformats.org/officeDocument/2006/relationships/notesSlide" Target="../notesSlides/notesSlide14.xml" /><Relationship Id="rId1" Type="http://schemas.openxmlformats.org/officeDocument/2006/relationships/slideLayout" Target="../slideLayouts/slideLayout25.xml" /><Relationship Id="rId6" Type="http://schemas.openxmlformats.org/officeDocument/2006/relationships/image" Target="../media/image99.png" /><Relationship Id="rId11" Type="http://schemas.openxmlformats.org/officeDocument/2006/relationships/image" Target="../media/image104.png" /><Relationship Id="rId5" Type="http://schemas.openxmlformats.org/officeDocument/2006/relationships/image" Target="../media/image98.png" /><Relationship Id="rId10" Type="http://schemas.openxmlformats.org/officeDocument/2006/relationships/image" Target="../media/image103.png" /><Relationship Id="rId4" Type="http://schemas.openxmlformats.org/officeDocument/2006/relationships/image" Target="../media/image97.png" /><Relationship Id="rId9" Type="http://schemas.openxmlformats.org/officeDocument/2006/relationships/image" Target="../media/image102.png" /></Relationships>
</file>

<file path=ppt/slides/_rels/slide41.xml.rels><?xml version="1.0" encoding="UTF-8" standalone="yes"?>
<Relationships xmlns="http://schemas.openxmlformats.org/package/2006/relationships"><Relationship Id="rId3" Type="http://schemas.openxmlformats.org/officeDocument/2006/relationships/image" Target="../media/image105.png" /><Relationship Id="rId2" Type="http://schemas.openxmlformats.org/officeDocument/2006/relationships/notesSlide" Target="../notesSlides/notesSlide15.xml" /><Relationship Id="rId1" Type="http://schemas.openxmlformats.org/officeDocument/2006/relationships/slideLayout" Target="../slideLayouts/slideLayout25.xml" /><Relationship Id="rId6" Type="http://schemas.openxmlformats.org/officeDocument/2006/relationships/image" Target="../media/image107.png" /><Relationship Id="rId5" Type="http://schemas.openxmlformats.org/officeDocument/2006/relationships/hyperlink" Target="https://www.wsj.com/articles/amazon-plans-to-sublet-warehouse-space-to-reduce-excess-capacity-11653335430?st" TargetMode="External" /><Relationship Id="rId4" Type="http://schemas.openxmlformats.org/officeDocument/2006/relationships/image" Target="../media/image106.png" /></Relationships>
</file>

<file path=ppt/slides/_rels/slide42.xml.rels><?xml version="1.0" encoding="UTF-8" standalone="yes"?>
<Relationships xmlns="http://schemas.openxmlformats.org/package/2006/relationships"><Relationship Id="rId2" Type="http://schemas.openxmlformats.org/officeDocument/2006/relationships/image" Target="../media/image108.png" /><Relationship Id="rId1" Type="http://schemas.openxmlformats.org/officeDocument/2006/relationships/slideLayout" Target="../slideLayouts/slideLayout25.xml" /></Relationships>
</file>

<file path=ppt/slides/_rels/slide43.xml.rels><?xml version="1.0" encoding="UTF-8" standalone="yes"?>
<Relationships xmlns="http://schemas.openxmlformats.org/package/2006/relationships"><Relationship Id="rId3" Type="http://schemas.openxmlformats.org/officeDocument/2006/relationships/hyperlink" Target="https://www.cbre.com/insights/briefs/emerging-industrial-market-monterrey-mexico#demographics" TargetMode="External" /><Relationship Id="rId2" Type="http://schemas.openxmlformats.org/officeDocument/2006/relationships/image" Target="../media/image109.png" /><Relationship Id="rId1" Type="http://schemas.openxmlformats.org/officeDocument/2006/relationships/slideLayout" Target="../slideLayouts/slideLayout25.xml" /></Relationships>
</file>

<file path=ppt/slides/_rels/slide44.xml.rels><?xml version="1.0" encoding="UTF-8" standalone="yes"?>
<Relationships xmlns="http://schemas.openxmlformats.org/package/2006/relationships"><Relationship Id="rId3" Type="http://schemas.openxmlformats.org/officeDocument/2006/relationships/hyperlink" Target="https://www.naiopsocal.org/warehouse-ban/" TargetMode="External" /><Relationship Id="rId2" Type="http://schemas.openxmlformats.org/officeDocument/2006/relationships/notesSlide" Target="../notesSlides/notesSlide16.xml" /><Relationship Id="rId1" Type="http://schemas.openxmlformats.org/officeDocument/2006/relationships/slideLayout" Target="../slideLayouts/slideLayout25.xml" /><Relationship Id="rId5" Type="http://schemas.openxmlformats.org/officeDocument/2006/relationships/image" Target="../media/image111.png" /><Relationship Id="rId4" Type="http://schemas.openxmlformats.org/officeDocument/2006/relationships/image" Target="../media/image110.png" /></Relationships>
</file>

<file path=ppt/slides/_rels/slide45.xml.rels><?xml version="1.0" encoding="UTF-8" standalone="yes"?>
<Relationships xmlns="http://schemas.openxmlformats.org/package/2006/relationships"><Relationship Id="rId3" Type="http://schemas.openxmlformats.org/officeDocument/2006/relationships/hyperlink" Target="https://seekingalpha.com/symbol/FDX?source=content_type%3Areact%7Csection%3Amain_content%7Cbutton%3Abody_link%7Cfirst_level_url%3Anews" TargetMode="External" /><Relationship Id="rId7" Type="http://schemas.openxmlformats.org/officeDocument/2006/relationships/hyperlink" Target="https://seekingalpha.com/news/3821019-fedex-logistics-opens-global-headquarters-in" TargetMode="External" /><Relationship Id="rId2" Type="http://schemas.openxmlformats.org/officeDocument/2006/relationships/notesSlide" Target="../notesSlides/notesSlide17.xml" /><Relationship Id="rId1" Type="http://schemas.openxmlformats.org/officeDocument/2006/relationships/slideLayout" Target="../slideLayouts/slideLayout25.xml" /><Relationship Id="rId6" Type="http://schemas.openxmlformats.org/officeDocument/2006/relationships/image" Target="../media/image112.png" /><Relationship Id="rId5" Type="http://schemas.openxmlformats.org/officeDocument/2006/relationships/hyperlink" Target="https://seekingalpha.com/news/3818935-fedex-moves-forward-with-autonomous-drone-delivery-test?source=content_type%3Areact%7Csection%3Amain_content%7Cbutton%3Abody_link%7Cfirst_level_url%3Anews" TargetMode="External" /><Relationship Id="rId4" Type="http://schemas.openxmlformats.org/officeDocument/2006/relationships/hyperlink" Target="https://seekingalpha.com/pr/18738692-fedex-logistics-opens-global-headquarters-in-memphis?source=content_type%3Areact%7Csection%3Amain_content%7Cbutton%3Abody_link%7Cfirst_level_url%3Anews" TargetMode="External" /></Relationships>
</file>

<file path=ppt/slides/_rels/slide46.xml.rels><?xml version="1.0" encoding="UTF-8" standalone="yes"?>
<Relationships xmlns="http://schemas.openxmlformats.org/package/2006/relationships"><Relationship Id="rId3" Type="http://schemas.openxmlformats.org/officeDocument/2006/relationships/image" Target="../media/image113.png" /><Relationship Id="rId2" Type="http://schemas.openxmlformats.org/officeDocument/2006/relationships/image" Target="../media/image30.png" /><Relationship Id="rId1" Type="http://schemas.openxmlformats.org/officeDocument/2006/relationships/slideLayout" Target="../slideLayouts/slideLayout25.xml" /><Relationship Id="rId5" Type="http://schemas.openxmlformats.org/officeDocument/2006/relationships/image" Target="../media/image115.png" /><Relationship Id="rId4" Type="http://schemas.openxmlformats.org/officeDocument/2006/relationships/image" Target="../media/image114.png" /></Relationships>
</file>

<file path=ppt/slides/_rels/slide47.xml.rels><?xml version="1.0" encoding="UTF-8" standalone="yes"?>
<Relationships xmlns="http://schemas.openxmlformats.org/package/2006/relationships"><Relationship Id="rId3" Type="http://schemas.openxmlformats.org/officeDocument/2006/relationships/image" Target="../media/image116.png" /><Relationship Id="rId2" Type="http://schemas.openxmlformats.org/officeDocument/2006/relationships/image" Target="../media/image30.png" /><Relationship Id="rId1" Type="http://schemas.openxmlformats.org/officeDocument/2006/relationships/slideLayout" Target="../slideLayouts/slideLayout25.xml" /><Relationship Id="rId4" Type="http://schemas.openxmlformats.org/officeDocument/2006/relationships/image" Target="../media/image117.png" /></Relationships>
</file>

<file path=ppt/slides/_rels/slide48.xml.rels><?xml version="1.0" encoding="UTF-8" standalone="yes"?>
<Relationships xmlns="http://schemas.openxmlformats.org/package/2006/relationships"><Relationship Id="rId3" Type="http://schemas.openxmlformats.org/officeDocument/2006/relationships/image" Target="../media/image118.png" /><Relationship Id="rId2" Type="http://schemas.openxmlformats.org/officeDocument/2006/relationships/image" Target="../media/image30.png" /><Relationship Id="rId1" Type="http://schemas.openxmlformats.org/officeDocument/2006/relationships/slideLayout" Target="../slideLayouts/slideLayout25.xml" /><Relationship Id="rId4" Type="http://schemas.openxmlformats.org/officeDocument/2006/relationships/hyperlink" Target="mailto:Charlene@TexasPACEAuthority.org" TargetMode="External" /></Relationships>
</file>

<file path=ppt/slides/_rels/slide49.xml.rels><?xml version="1.0" encoding="UTF-8" standalone="yes"?>
<Relationships xmlns="http://schemas.openxmlformats.org/package/2006/relationships"><Relationship Id="rId3" Type="http://schemas.openxmlformats.org/officeDocument/2006/relationships/image" Target="../media/image119.png" /><Relationship Id="rId2" Type="http://schemas.openxmlformats.org/officeDocument/2006/relationships/notesSlide" Target="../notesSlides/notesSlide18.xml" /><Relationship Id="rId1" Type="http://schemas.openxmlformats.org/officeDocument/2006/relationships/slideLayout" Target="../slideLayouts/slideLayout25.xml" /><Relationship Id="rId5" Type="http://schemas.openxmlformats.org/officeDocument/2006/relationships/hyperlink" Target="https://www.newscientist.com/article/2327042-a-passing-star-shifting-neptunes-orbit-could-wreck-the-solar-system/" TargetMode="External" /><Relationship Id="rId4" Type="http://schemas.openxmlformats.org/officeDocument/2006/relationships/image" Target="../media/image120.png" /></Relationships>
</file>

<file path=ppt/slides/_rels/slide5.xml.rels><?xml version="1.0" encoding="UTF-8" standalone="yes"?>
<Relationships xmlns="http://schemas.openxmlformats.org/package/2006/relationships"><Relationship Id="rId3" Type="http://schemas.openxmlformats.org/officeDocument/2006/relationships/hyperlink" Target="https://www.bea.gov/news/2022/gross-domestic-product-second-quarter-2022-advance-estimate" TargetMode="External" /><Relationship Id="rId2" Type="http://schemas.openxmlformats.org/officeDocument/2006/relationships/image" Target="../media/image23.png" /><Relationship Id="rId1" Type="http://schemas.openxmlformats.org/officeDocument/2006/relationships/slideLayout" Target="../slideLayouts/slideLayout25.xml" /><Relationship Id="rId4" Type="http://schemas.openxmlformats.org/officeDocument/2006/relationships/image" Target="../media/image24.png" /></Relationships>
</file>

<file path=ppt/slides/_rels/slide50.xml.rels><?xml version="1.0" encoding="UTF-8" standalone="yes"?>
<Relationships xmlns="http://schemas.openxmlformats.org/package/2006/relationships"><Relationship Id="rId3" Type="http://schemas.openxmlformats.org/officeDocument/2006/relationships/image" Target="../media/image121.png" /><Relationship Id="rId2" Type="http://schemas.openxmlformats.org/officeDocument/2006/relationships/notesSlide" Target="../notesSlides/notesSlide19.xml" /><Relationship Id="rId1" Type="http://schemas.openxmlformats.org/officeDocument/2006/relationships/slideLayout" Target="../slideLayouts/slideLayout47.xml" /><Relationship Id="rId4" Type="http://schemas.openxmlformats.org/officeDocument/2006/relationships/hyperlink" Target="mailto:KC@RedShoeEconomics.com" TargetMode="External" /></Relationships>
</file>

<file path=ppt/slides/_rels/slide6.xml.rels><?xml version="1.0" encoding="UTF-8" standalone="yes"?>
<Relationships xmlns="http://schemas.openxmlformats.org/package/2006/relationships"><Relationship Id="rId3" Type="http://schemas.openxmlformats.org/officeDocument/2006/relationships/hyperlink" Target="https://www.bea.gov/news/2022/gross-domestic-product-state-1st-quarter-2022" TargetMode="External" /><Relationship Id="rId2" Type="http://schemas.openxmlformats.org/officeDocument/2006/relationships/image" Target="../media/image25.png" /><Relationship Id="rId1" Type="http://schemas.openxmlformats.org/officeDocument/2006/relationships/slideLayout" Target="../slideLayouts/slideLayout25.xml" /></Relationships>
</file>

<file path=ppt/slides/_rels/slide7.xml.rels><?xml version="1.0" encoding="UTF-8" standalone="yes"?>
<Relationships xmlns="http://schemas.openxmlformats.org/package/2006/relationships"><Relationship Id="rId3" Type="http://schemas.openxmlformats.org/officeDocument/2006/relationships/image" Target="../media/image27.png" /><Relationship Id="rId2" Type="http://schemas.openxmlformats.org/officeDocument/2006/relationships/image" Target="../media/image26.png" /><Relationship Id="rId1" Type="http://schemas.openxmlformats.org/officeDocument/2006/relationships/slideLayout" Target="../slideLayouts/slideLayout25.xml" /><Relationship Id="rId5" Type="http://schemas.openxmlformats.org/officeDocument/2006/relationships/image" Target="../media/image28.png" /><Relationship Id="rId4" Type="http://schemas.openxmlformats.org/officeDocument/2006/relationships/hyperlink" Target="https://ycharts.com/indicators/10_2_year_treasury_yield_spread" TargetMode="External" /></Relationships>
</file>

<file path=ppt/slides/_rels/slide8.xml.rels><?xml version="1.0" encoding="UTF-8" standalone="yes"?>
<Relationships xmlns="http://schemas.openxmlformats.org/package/2006/relationships"><Relationship Id="rId3" Type="http://schemas.openxmlformats.org/officeDocument/2006/relationships/image" Target="../media/image29.png" /><Relationship Id="rId2" Type="http://schemas.openxmlformats.org/officeDocument/2006/relationships/notesSlide" Target="../notesSlides/notesSlide2.xml" /><Relationship Id="rId1" Type="http://schemas.openxmlformats.org/officeDocument/2006/relationships/slideLayout" Target="../slideLayouts/slideLayout25.xml" /><Relationship Id="rId5" Type="http://schemas.openxmlformats.org/officeDocument/2006/relationships/hyperlink" Target="https://tradingeconomics.com/united-states/inflation-cpi" TargetMode="External" /><Relationship Id="rId4" Type="http://schemas.openxmlformats.org/officeDocument/2006/relationships/image" Target="../media/image30.png" /></Relationships>
</file>

<file path=ppt/slides/_rels/slide9.xml.rels><?xml version="1.0" encoding="UTF-8" standalone="yes"?>
<Relationships xmlns="http://schemas.openxmlformats.org/package/2006/relationships"><Relationship Id="rId3" Type="http://schemas.openxmlformats.org/officeDocument/2006/relationships/hyperlink" Target="https://fred.stlouisfed.org/series/FLEXCPIM679SFRBATL" TargetMode="External" /><Relationship Id="rId2" Type="http://schemas.openxmlformats.org/officeDocument/2006/relationships/image" Target="../media/image31.png" /><Relationship Id="rId1" Type="http://schemas.openxmlformats.org/officeDocument/2006/relationships/slideLayout" Target="../slideLayouts/slideLayout2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27FCEA-6143-4C5E-8C45-8AC9237AD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1A9F23AD-7A55-49F3-A3EC-743F47F36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6741849" cy="5897880"/>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7D9F91F-72C9-4DB9-ABD0-A8180D826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480060"/>
            <a:ext cx="4180332"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BE016956-CE9F-4946-8834-A8BC3529D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603670"/>
            <a:ext cx="4180332"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8AFBCF8-BF09-4FE0-843E-7482041EDB50}"/>
              </a:ext>
            </a:extLst>
          </p:cNvPr>
          <p:cNvPicPr>
            <a:picLocks noChangeAspect="1"/>
          </p:cNvPicPr>
          <p:nvPr/>
        </p:nvPicPr>
        <p:blipFill rotWithShape="1">
          <a:blip r:embed="rId3">
            <a:extLst>
              <a:ext uri="{28A0092B-C50C-407E-A947-70E740481C1C}">
                <a14:useLocalDpi xmlns:a14="http://schemas.microsoft.com/office/drawing/2010/main" val="0"/>
              </a:ext>
            </a:extLst>
          </a:blip>
          <a:srcRect l="3427" t="1245" r="578" b="1668"/>
          <a:stretch/>
        </p:blipFill>
        <p:spPr>
          <a:xfrm>
            <a:off x="8669867" y="638567"/>
            <a:ext cx="1968334" cy="1990725"/>
          </a:xfrm>
          <a:prstGeom prst="rect">
            <a:avLst/>
          </a:prstGeom>
          <a:ln>
            <a:noFill/>
          </a:ln>
        </p:spPr>
      </p:pic>
      <p:cxnSp>
        <p:nvCxnSpPr>
          <p:cNvPr id="17" name="Google Shape;276;p39">
            <a:extLst>
              <a:ext uri="{FF2B5EF4-FFF2-40B4-BE49-F238E27FC236}">
                <a16:creationId xmlns:a16="http://schemas.microsoft.com/office/drawing/2014/main" id="{9FDD60EC-CD21-46E3-BE94-EC7F3434A341}"/>
              </a:ext>
            </a:extLst>
          </p:cNvPr>
          <p:cNvCxnSpPr>
            <a:cxnSpLocks/>
          </p:cNvCxnSpPr>
          <p:nvPr/>
        </p:nvCxnSpPr>
        <p:spPr>
          <a:xfrm>
            <a:off x="477011" y="3147522"/>
            <a:ext cx="6741849" cy="0"/>
          </a:xfrm>
          <a:prstGeom prst="straightConnector1">
            <a:avLst/>
          </a:prstGeom>
          <a:noFill/>
          <a:ln w="57150" cap="flat" cmpd="sng">
            <a:solidFill>
              <a:srgbClr val="333333"/>
            </a:solidFill>
            <a:prstDash val="solid"/>
            <a:round/>
            <a:headEnd type="none" w="sm" len="sm"/>
            <a:tailEnd type="none" w="sm" len="sm"/>
          </a:ln>
        </p:spPr>
      </p:cxnSp>
      <p:sp>
        <p:nvSpPr>
          <p:cNvPr id="3" name="TextBox 2">
            <a:extLst>
              <a:ext uri="{FF2B5EF4-FFF2-40B4-BE49-F238E27FC236}">
                <a16:creationId xmlns:a16="http://schemas.microsoft.com/office/drawing/2014/main" id="{9529EB70-7D7E-4440-B3A5-B2E4CE2CC2F7}"/>
              </a:ext>
            </a:extLst>
          </p:cNvPr>
          <p:cNvSpPr txBox="1"/>
          <p:nvPr/>
        </p:nvSpPr>
        <p:spPr>
          <a:xfrm>
            <a:off x="7534656" y="2816494"/>
            <a:ext cx="4180332"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Follow us on </a:t>
            </a:r>
            <a:r>
              <a:rPr lang="en-US" sz="1400" dirty="0">
                <a:solidFill>
                  <a:srgbClr val="0563C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LinkedIn @ </a:t>
            </a:r>
            <a:r>
              <a:rPr lang="en-US" sz="1400" dirty="0">
                <a:solidFill>
                  <a:srgbClr val="C000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Red</a:t>
            </a:r>
            <a:r>
              <a:rPr lang="en-US" sz="1400" dirty="0">
                <a:solidFill>
                  <a:srgbClr val="0563C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Shoe Economics</a:t>
            </a:r>
            <a:endParaRPr lang="en-US" sz="1400" dirty="0">
              <a:solidFill>
                <a:srgbClr val="0563C1"/>
              </a:solidFill>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5DEBF459-15BF-41ED-998B-CA342B9BF1C9}"/>
              </a:ext>
            </a:extLst>
          </p:cNvPr>
          <p:cNvGrpSpPr/>
          <p:nvPr/>
        </p:nvGrpSpPr>
        <p:grpSpPr>
          <a:xfrm>
            <a:off x="7533317" y="5790979"/>
            <a:ext cx="4192545" cy="630505"/>
            <a:chOff x="7533317" y="5747434"/>
            <a:chExt cx="4170795" cy="630505"/>
          </a:xfrm>
        </p:grpSpPr>
        <p:pic>
          <p:nvPicPr>
            <p:cNvPr id="28" name="Picture 27">
              <a:extLst>
                <a:ext uri="{FF2B5EF4-FFF2-40B4-BE49-F238E27FC236}">
                  <a16:creationId xmlns:a16="http://schemas.microsoft.com/office/drawing/2014/main" id="{97080D9F-FB8F-4A94-AB8C-7BFE8B7C39E3}"/>
                </a:ext>
              </a:extLst>
            </p:cNvPr>
            <p:cNvPicPr>
              <a:picLocks noChangeAspect="1"/>
            </p:cNvPicPr>
            <p:nvPr/>
          </p:nvPicPr>
          <p:blipFill rotWithShape="1">
            <a:blip r:embed="rId5">
              <a:extLst>
                <a:ext uri="{28A0092B-C50C-407E-A947-70E740481C1C}">
                  <a14:useLocalDpi xmlns:a14="http://schemas.microsoft.com/office/drawing/2010/main" val="0"/>
                </a:ext>
              </a:extLst>
            </a:blip>
            <a:stretch/>
          </p:blipFill>
          <p:spPr>
            <a:xfrm>
              <a:off x="7533317" y="5747434"/>
              <a:ext cx="4170795" cy="630505"/>
            </a:xfrm>
            <a:prstGeom prst="rect">
              <a:avLst/>
            </a:prstGeom>
          </p:spPr>
        </p:pic>
        <p:sp>
          <p:nvSpPr>
            <p:cNvPr id="29" name="Rectangle 28">
              <a:extLst>
                <a:ext uri="{FF2B5EF4-FFF2-40B4-BE49-F238E27FC236}">
                  <a16:creationId xmlns:a16="http://schemas.microsoft.com/office/drawing/2014/main" id="{7D313167-6E3B-4920-AA0A-302F4EF607F8}"/>
                </a:ext>
              </a:extLst>
            </p:cNvPr>
            <p:cNvSpPr/>
            <p:nvPr/>
          </p:nvSpPr>
          <p:spPr>
            <a:xfrm>
              <a:off x="7559897" y="5789428"/>
              <a:ext cx="1461827" cy="520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30" name="Picture 29" descr="Logo&#10;&#10;Description automatically generated">
              <a:extLst>
                <a:ext uri="{FF2B5EF4-FFF2-40B4-BE49-F238E27FC236}">
                  <a16:creationId xmlns:a16="http://schemas.microsoft.com/office/drawing/2014/main" id="{C378AE53-C2AD-4906-B77C-831C930763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0436" y="5885120"/>
              <a:ext cx="1443184" cy="385886"/>
            </a:xfrm>
            <a:prstGeom prst="rect">
              <a:avLst/>
            </a:prstGeom>
          </p:spPr>
        </p:pic>
      </p:grpSp>
      <p:sp>
        <p:nvSpPr>
          <p:cNvPr id="31" name="TextBox 30">
            <a:extLst>
              <a:ext uri="{FF2B5EF4-FFF2-40B4-BE49-F238E27FC236}">
                <a16:creationId xmlns:a16="http://schemas.microsoft.com/office/drawing/2014/main" id="{32EDFE67-D095-480C-AD75-A28A263BEA1E}"/>
              </a:ext>
            </a:extLst>
          </p:cNvPr>
          <p:cNvSpPr txBox="1"/>
          <p:nvPr/>
        </p:nvSpPr>
        <p:spPr>
          <a:xfrm>
            <a:off x="7523780" y="3767156"/>
            <a:ext cx="4180332" cy="19082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otham" panose="00000500000000000000" pitchFamily="2" charset="0"/>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Gotham" panose="00000500000000000000" pitchFamily="2" charset="0"/>
                <a:cs typeface="Arial" panose="020B0604020202020204" pitchFamily="34" charset="0"/>
              </a:rPr>
              <a:t>KC Conway, CCIM, CRE, MAI</a:t>
            </a:r>
            <a:endParaRPr kumimoji="0" lang="en-US" sz="1800" b="1" i="0" u="none" strike="noStrike" kern="1200" cap="none" spc="0" normalizeH="0" baseline="0" noProof="0" dirty="0">
              <a:ln>
                <a:noFill/>
              </a:ln>
              <a:solidFill>
                <a:prstClr val="black"/>
              </a:solidFill>
              <a:effectLst/>
              <a:uLnTx/>
              <a:uFillTx/>
              <a:latin typeface="Gotham" panose="00000500000000000000" pitchFamily="2"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prstClr val="black"/>
              </a:solidFill>
              <a:effectLst/>
              <a:uLnTx/>
              <a:uFillTx/>
              <a:latin typeface="Gotham" panose="00000500000000000000" pitchFamily="2"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otham" panose="00000500000000000000" pitchFamily="2" charset="0"/>
                <a:cs typeface="Arial" panose="020B0604020202020204" pitchFamily="34" charset="0"/>
              </a:rPr>
              <a:t>Principal &amp; Co-Founder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10016"/>
                </a:solidFill>
                <a:effectLst/>
                <a:uLnTx/>
                <a:uFillTx/>
                <a:latin typeface="Gotham" panose="00000500000000000000" pitchFamily="2" charset="0"/>
                <a:cs typeface="Arial" panose="020B0604020202020204" pitchFamily="34" charset="0"/>
              </a:rPr>
              <a:t>Red Shoe Economics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KCMAICRE@gmail.com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KC@</a:t>
            </a:r>
            <a:r>
              <a:rPr kumimoji="0" lang="en-US" sz="1400" b="0" i="0" u="none" strike="noStrike" kern="1200" cap="none" spc="0" normalizeH="0" baseline="0" noProof="0" dirty="0">
                <a:ln>
                  <a:noFill/>
                </a:ln>
                <a:solidFill>
                  <a:srgbClr val="C10016"/>
                </a:solidFill>
                <a:effectLst/>
                <a:uLnTx/>
                <a:uFillTx/>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Red</a:t>
            </a:r>
            <a:r>
              <a:rPr kumimoji="0" lang="en-US" sz="1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ShoeEconomics.com</a:t>
            </a:r>
            <a:endParaRPr kumimoji="0" lang="en-US" sz="1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www.</a:t>
            </a:r>
            <a:r>
              <a:rPr kumimoji="0" lang="en-US" sz="1400" b="0" i="0" u="none" strike="noStrike" kern="1200" cap="none" spc="0" normalizeH="0" baseline="0" noProof="0" dirty="0">
                <a:ln>
                  <a:noFill/>
                </a:ln>
                <a:solidFill>
                  <a:srgbClr val="C10016"/>
                </a:solidFill>
                <a:effectLst/>
                <a:uLnTx/>
                <a:uFillTx/>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Red</a:t>
            </a:r>
            <a:r>
              <a:rPr kumimoji="0" lang="en-US" sz="1400" b="0" i="0" u="none" strike="noStrike" kern="1200" cap="none" spc="0" normalizeH="0" baseline="0" noProof="0" dirty="0">
                <a:ln>
                  <a:noFill/>
                </a:ln>
                <a:solidFill>
                  <a:srgbClr val="0563C1"/>
                </a:solidFill>
                <a:effectLst/>
                <a:uLnTx/>
                <a:uFillTx/>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ShoeEconomics.com</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2" name="Arrow: Right 31">
            <a:extLst>
              <a:ext uri="{FF2B5EF4-FFF2-40B4-BE49-F238E27FC236}">
                <a16:creationId xmlns:a16="http://schemas.microsoft.com/office/drawing/2014/main" id="{42FA18A9-7267-474E-B4CD-1BC9EB3FB595}"/>
              </a:ext>
            </a:extLst>
          </p:cNvPr>
          <p:cNvSpPr/>
          <p:nvPr/>
        </p:nvSpPr>
        <p:spPr>
          <a:xfrm>
            <a:off x="7883549" y="5433155"/>
            <a:ext cx="448479" cy="226945"/>
          </a:xfrm>
          <a:prstGeom prst="rightArrow">
            <a:avLst>
              <a:gd name="adj1" fmla="val 50000"/>
              <a:gd name="adj2" fmla="val 52662"/>
            </a:avLst>
          </a:prstGeom>
          <a:solidFill>
            <a:srgbClr val="C21F2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pic>
        <p:nvPicPr>
          <p:cNvPr id="11" name="Picture 10" descr="Diagram&#10;&#10;Description automatically generated">
            <a:extLst>
              <a:ext uri="{FF2B5EF4-FFF2-40B4-BE49-F238E27FC236}">
                <a16:creationId xmlns:a16="http://schemas.microsoft.com/office/drawing/2014/main" id="{E8A330A8-528C-3D54-898C-36B9574884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12059" y="3562417"/>
            <a:ext cx="4277114" cy="2407659"/>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7" descr="Text, logo&#10;&#10;Description automatically generated">
            <a:extLst>
              <a:ext uri="{FF2B5EF4-FFF2-40B4-BE49-F238E27FC236}">
                <a16:creationId xmlns:a16="http://schemas.microsoft.com/office/drawing/2014/main" id="{49970814-CC2C-CC2F-17ED-B6A3170C89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58796" y="832648"/>
            <a:ext cx="2794637" cy="1079746"/>
          </a:xfrm>
          <a:prstGeom prst="rect">
            <a:avLst/>
          </a:prstGeom>
        </p:spPr>
      </p:pic>
      <p:sp>
        <p:nvSpPr>
          <p:cNvPr id="9" name="Google Shape;228;p33">
            <a:extLst>
              <a:ext uri="{FF2B5EF4-FFF2-40B4-BE49-F238E27FC236}">
                <a16:creationId xmlns:a16="http://schemas.microsoft.com/office/drawing/2014/main" id="{D24C96EA-4CF0-3B37-FF3D-273C1D699709}"/>
              </a:ext>
            </a:extLst>
          </p:cNvPr>
          <p:cNvSpPr txBox="1"/>
          <p:nvPr/>
        </p:nvSpPr>
        <p:spPr>
          <a:xfrm>
            <a:off x="477011" y="2069777"/>
            <a:ext cx="6741850" cy="105139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2400" b="1" kern="0" dirty="0">
                <a:solidFill>
                  <a:srgbClr val="C00000"/>
                </a:solidFill>
                <a:latin typeface="Arial" panose="020B0604020202020204" pitchFamily="34" charset="0"/>
                <a:ea typeface="Arial"/>
                <a:cs typeface="Arial" panose="020B0604020202020204" pitchFamily="34" charset="0"/>
                <a:sym typeface="Arial"/>
              </a:rPr>
              <a:t>Commercial Real Estate Economic Outlook</a:t>
            </a:r>
          </a:p>
          <a:p>
            <a:pPr marL="0" marR="0" lvl="0" indent="0" algn="ctr" defTabSz="914400" rtl="0" eaLnBrk="1" fontAlgn="auto" latinLnBrk="0" hangingPunct="1">
              <a:lnSpc>
                <a:spcPct val="150000"/>
              </a:lnSpc>
              <a:spcBef>
                <a:spcPts val="0"/>
              </a:spcBef>
              <a:spcAft>
                <a:spcPts val="0"/>
              </a:spcAft>
              <a:buClr>
                <a:srgbClr val="000000"/>
              </a:buClr>
              <a:buSzPts val="1800"/>
              <a:buFontTx/>
              <a:buNone/>
              <a:tabLst/>
              <a:defRPr/>
            </a:pPr>
            <a:r>
              <a:rPr lang="en-US" sz="2000" b="1" kern="0" dirty="0">
                <a:solidFill>
                  <a:srgbClr val="000000"/>
                </a:solidFill>
                <a:latin typeface="Arial" panose="020B0604020202020204" pitchFamily="34" charset="0"/>
                <a:ea typeface="Arial"/>
                <a:cs typeface="Arial" panose="020B0604020202020204" pitchFamily="34" charset="0"/>
                <a:sym typeface="Arial"/>
              </a:rPr>
              <a:t>August 31, 2022</a:t>
            </a:r>
            <a:endParaRPr kumimoji="0" sz="1800" b="0"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109565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33;p33">
            <a:extLst>
              <a:ext uri="{FF2B5EF4-FFF2-40B4-BE49-F238E27FC236}">
                <a16:creationId xmlns:a16="http://schemas.microsoft.com/office/drawing/2014/main" id="{0A4CA6CA-B818-4396-8D2F-D322DC6ED4AF}"/>
              </a:ext>
            </a:extLst>
          </p:cNvPr>
          <p:cNvSpPr txBox="1">
            <a:spLocks/>
          </p:cNvSpPr>
          <p:nvPr/>
        </p:nvSpPr>
        <p:spPr>
          <a:xfrm>
            <a:off x="10725700" y="6306400"/>
            <a:ext cx="488063" cy="467248"/>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10</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24" name="TextBox 23">
            <a:extLst>
              <a:ext uri="{FF2B5EF4-FFF2-40B4-BE49-F238E27FC236}">
                <a16:creationId xmlns:a16="http://schemas.microsoft.com/office/drawing/2014/main" id="{76E27179-F1AA-4C7E-8C46-27C7943587AB}"/>
              </a:ext>
            </a:extLst>
          </p:cNvPr>
          <p:cNvSpPr txBox="1"/>
          <p:nvPr/>
        </p:nvSpPr>
        <p:spPr>
          <a:xfrm>
            <a:off x="709157" y="-7803"/>
            <a:ext cx="1092638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Inflation for Construction is Moderating:</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Cost of NEW is High – Cost Overruns? </a:t>
            </a:r>
            <a:r>
              <a:rPr kumimoji="0" lang="en-US" sz="2000" b="1" i="0" u="none" strike="noStrike" kern="1200" cap="none" spc="0" normalizeH="0" baseline="0" noProof="0" dirty="0">
                <a:ln>
                  <a:noFill/>
                </a:ln>
                <a:solidFill>
                  <a:srgbClr val="C00000"/>
                </a:solidFill>
                <a:effectLst/>
                <a:highlight>
                  <a:srgbClr val="FFFF00"/>
                </a:highlight>
                <a:uLnTx/>
                <a:uFillTx/>
                <a:latin typeface="Arial" panose="020B0604020202020204" pitchFamily="34" charset="0"/>
                <a:ea typeface="+mn-ea"/>
                <a:cs typeface="Arial" panose="020B0604020202020204" pitchFamily="34" charset="0"/>
              </a:rPr>
              <a:t>  </a:t>
            </a:r>
          </a:p>
        </p:txBody>
      </p:sp>
      <p:sp>
        <p:nvSpPr>
          <p:cNvPr id="2" name="TextBox 1">
            <a:extLst>
              <a:ext uri="{FF2B5EF4-FFF2-40B4-BE49-F238E27FC236}">
                <a16:creationId xmlns:a16="http://schemas.microsoft.com/office/drawing/2014/main" id="{D301CC1E-C8C2-426E-A4CE-8B5940A0419D}"/>
              </a:ext>
            </a:extLst>
          </p:cNvPr>
          <p:cNvSpPr txBox="1"/>
          <p:nvPr/>
        </p:nvSpPr>
        <p:spPr>
          <a:xfrm>
            <a:off x="6182334" y="792403"/>
            <a:ext cx="4922929" cy="646331"/>
          </a:xfrm>
          <a:prstGeom prst="rect">
            <a:avLst/>
          </a:prstGeom>
          <a:solidFill>
            <a:schemeClr val="tx2">
              <a:lumMod val="40000"/>
              <a:lumOff val="60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Construction Loans and Cost Overruns?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Principle of Substitution &amp; Cost Approach</a:t>
            </a:r>
          </a:p>
        </p:txBody>
      </p:sp>
      <p:pic>
        <p:nvPicPr>
          <p:cNvPr id="7" name="Picture 6">
            <a:extLst>
              <a:ext uri="{FF2B5EF4-FFF2-40B4-BE49-F238E27FC236}">
                <a16:creationId xmlns:a16="http://schemas.microsoft.com/office/drawing/2014/main" id="{C009AAD7-53D9-4F6E-A965-38669D76045B}"/>
              </a:ext>
            </a:extLst>
          </p:cNvPr>
          <p:cNvPicPr>
            <a:picLocks noChangeAspect="1"/>
          </p:cNvPicPr>
          <p:nvPr/>
        </p:nvPicPr>
        <p:blipFill>
          <a:blip r:embed="rId3"/>
          <a:stretch>
            <a:fillRect/>
          </a:stretch>
        </p:blipFill>
        <p:spPr>
          <a:xfrm>
            <a:off x="604951" y="3588536"/>
            <a:ext cx="4398594" cy="1496121"/>
          </a:xfrm>
          <a:prstGeom prst="rect">
            <a:avLst/>
          </a:prstGeom>
        </p:spPr>
      </p:pic>
      <p:pic>
        <p:nvPicPr>
          <p:cNvPr id="5" name="Picture 4">
            <a:extLst>
              <a:ext uri="{FF2B5EF4-FFF2-40B4-BE49-F238E27FC236}">
                <a16:creationId xmlns:a16="http://schemas.microsoft.com/office/drawing/2014/main" id="{0BF8FC39-1057-43E4-BA5B-0F24782055E4}"/>
              </a:ext>
            </a:extLst>
          </p:cNvPr>
          <p:cNvPicPr>
            <a:picLocks noChangeAspect="1"/>
          </p:cNvPicPr>
          <p:nvPr/>
        </p:nvPicPr>
        <p:blipFill>
          <a:blip r:embed="rId4"/>
          <a:stretch>
            <a:fillRect/>
          </a:stretch>
        </p:blipFill>
        <p:spPr>
          <a:xfrm>
            <a:off x="591416" y="2244347"/>
            <a:ext cx="4398594" cy="1330500"/>
          </a:xfrm>
          <a:prstGeom prst="rect">
            <a:avLst/>
          </a:prstGeom>
        </p:spPr>
      </p:pic>
      <p:sp>
        <p:nvSpPr>
          <p:cNvPr id="21" name="Arrow: Right 20">
            <a:extLst>
              <a:ext uri="{FF2B5EF4-FFF2-40B4-BE49-F238E27FC236}">
                <a16:creationId xmlns:a16="http://schemas.microsoft.com/office/drawing/2014/main" id="{FD8C7FB8-C1FA-B493-42D6-68C91104B9DA}"/>
              </a:ext>
            </a:extLst>
          </p:cNvPr>
          <p:cNvSpPr/>
          <p:nvPr/>
        </p:nvSpPr>
        <p:spPr>
          <a:xfrm rot="9291870" flipH="1">
            <a:off x="6228123" y="3819681"/>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8" name="Arrow: Right 27">
            <a:extLst>
              <a:ext uri="{FF2B5EF4-FFF2-40B4-BE49-F238E27FC236}">
                <a16:creationId xmlns:a16="http://schemas.microsoft.com/office/drawing/2014/main" id="{73BAFF9B-AF81-8CD8-84FA-07CFA10C98B3}"/>
              </a:ext>
            </a:extLst>
          </p:cNvPr>
          <p:cNvSpPr/>
          <p:nvPr/>
        </p:nvSpPr>
        <p:spPr>
          <a:xfrm rot="9215981" flipH="1">
            <a:off x="4317069" y="5520737"/>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A8BCD0CA-DF9F-673A-A8C3-42CAEC853E05}"/>
              </a:ext>
            </a:extLst>
          </p:cNvPr>
          <p:cNvSpPr txBox="1"/>
          <p:nvPr/>
        </p:nvSpPr>
        <p:spPr>
          <a:xfrm>
            <a:off x="9984278" y="1590400"/>
            <a:ext cx="2207722" cy="19082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MSAs with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 5 Highest Construction Costs: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NOLA, Dallas, SF,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Atlanta, Denver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highlight>
                  <a:srgbClr val="FFFF00"/>
                </a:highlight>
                <a:latin typeface="Calibri" panose="020F0502020204030204"/>
              </a:rPr>
              <a:t>Atlanta +17%</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highlight>
                  <a:srgbClr val="FFFF00"/>
                </a:highlight>
                <a:latin typeface="Calibri" panose="020F0502020204030204"/>
              </a:rPr>
              <a:t>Birmingham +16%</a:t>
            </a:r>
            <a:endPar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946A27EB-10AA-7C9F-B25D-D79964041C94}"/>
              </a:ext>
            </a:extLst>
          </p:cNvPr>
          <p:cNvPicPr>
            <a:picLocks noChangeAspect="1"/>
          </p:cNvPicPr>
          <p:nvPr/>
        </p:nvPicPr>
        <p:blipFill>
          <a:blip r:embed="rId5"/>
          <a:stretch>
            <a:fillRect/>
          </a:stretch>
        </p:blipFill>
        <p:spPr>
          <a:xfrm>
            <a:off x="600126" y="4943689"/>
            <a:ext cx="4420838" cy="1328233"/>
          </a:xfrm>
          <a:prstGeom prst="rect">
            <a:avLst/>
          </a:prstGeom>
        </p:spPr>
      </p:pic>
      <p:pic>
        <p:nvPicPr>
          <p:cNvPr id="13" name="Picture 12">
            <a:extLst>
              <a:ext uri="{FF2B5EF4-FFF2-40B4-BE49-F238E27FC236}">
                <a16:creationId xmlns:a16="http://schemas.microsoft.com/office/drawing/2014/main" id="{3619F892-ED18-D063-F370-CA4A1B141316}"/>
              </a:ext>
            </a:extLst>
          </p:cNvPr>
          <p:cNvPicPr>
            <a:picLocks noChangeAspect="1"/>
          </p:cNvPicPr>
          <p:nvPr/>
        </p:nvPicPr>
        <p:blipFill>
          <a:blip r:embed="rId6"/>
          <a:stretch>
            <a:fillRect/>
          </a:stretch>
        </p:blipFill>
        <p:spPr>
          <a:xfrm>
            <a:off x="600126" y="1004818"/>
            <a:ext cx="4389883" cy="1238860"/>
          </a:xfrm>
          <a:prstGeom prst="rect">
            <a:avLst/>
          </a:prstGeom>
        </p:spPr>
      </p:pic>
      <p:sp>
        <p:nvSpPr>
          <p:cNvPr id="14" name="Arrow: Right 13">
            <a:extLst>
              <a:ext uri="{FF2B5EF4-FFF2-40B4-BE49-F238E27FC236}">
                <a16:creationId xmlns:a16="http://schemas.microsoft.com/office/drawing/2014/main" id="{22035EE9-3BC2-00F0-33F9-750FE1BA6DEE}"/>
              </a:ext>
            </a:extLst>
          </p:cNvPr>
          <p:cNvSpPr/>
          <p:nvPr/>
        </p:nvSpPr>
        <p:spPr>
          <a:xfrm rot="9215981" flipH="1">
            <a:off x="3642579" y="1421598"/>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Arrow: Right 14">
            <a:extLst>
              <a:ext uri="{FF2B5EF4-FFF2-40B4-BE49-F238E27FC236}">
                <a16:creationId xmlns:a16="http://schemas.microsoft.com/office/drawing/2014/main" id="{0A58DE39-2750-531B-E7FD-F0BBE686E5ED}"/>
              </a:ext>
            </a:extLst>
          </p:cNvPr>
          <p:cNvSpPr/>
          <p:nvPr/>
        </p:nvSpPr>
        <p:spPr>
          <a:xfrm rot="9215981" flipH="1">
            <a:off x="1564739" y="1490371"/>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6" name="Arrow: Right 15">
            <a:extLst>
              <a:ext uri="{FF2B5EF4-FFF2-40B4-BE49-F238E27FC236}">
                <a16:creationId xmlns:a16="http://schemas.microsoft.com/office/drawing/2014/main" id="{D567DFD0-7405-1AA5-C6A1-CD679054E343}"/>
              </a:ext>
            </a:extLst>
          </p:cNvPr>
          <p:cNvSpPr/>
          <p:nvPr/>
        </p:nvSpPr>
        <p:spPr>
          <a:xfrm rot="9215981" flipH="1">
            <a:off x="3782845" y="5348293"/>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8" name="Arrow: Right 17">
            <a:extLst>
              <a:ext uri="{FF2B5EF4-FFF2-40B4-BE49-F238E27FC236}">
                <a16:creationId xmlns:a16="http://schemas.microsoft.com/office/drawing/2014/main" id="{CCA9D0F5-CDBA-AC62-76EA-3CDD658F34D5}"/>
              </a:ext>
            </a:extLst>
          </p:cNvPr>
          <p:cNvSpPr/>
          <p:nvPr/>
        </p:nvSpPr>
        <p:spPr>
          <a:xfrm rot="9215981" flipH="1">
            <a:off x="3729094" y="2723714"/>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0" name="Picture 19">
            <a:extLst>
              <a:ext uri="{FF2B5EF4-FFF2-40B4-BE49-F238E27FC236}">
                <a16:creationId xmlns:a16="http://schemas.microsoft.com/office/drawing/2014/main" id="{484CBBF4-2ED4-3A65-399C-E8E4C49D1C37}"/>
              </a:ext>
            </a:extLst>
          </p:cNvPr>
          <p:cNvPicPr>
            <a:picLocks noChangeAspect="1"/>
          </p:cNvPicPr>
          <p:nvPr/>
        </p:nvPicPr>
        <p:blipFill>
          <a:blip r:embed="rId7"/>
          <a:stretch>
            <a:fillRect/>
          </a:stretch>
        </p:blipFill>
        <p:spPr>
          <a:xfrm>
            <a:off x="6196998" y="1462382"/>
            <a:ext cx="3837832" cy="4697551"/>
          </a:xfrm>
          <a:prstGeom prst="rect">
            <a:avLst/>
          </a:prstGeom>
          <a:ln w="19050">
            <a:solidFill>
              <a:schemeClr val="tx1"/>
            </a:solidFill>
          </a:ln>
        </p:spPr>
      </p:pic>
      <p:sp>
        <p:nvSpPr>
          <p:cNvPr id="38" name="Rectangle 37">
            <a:extLst>
              <a:ext uri="{FF2B5EF4-FFF2-40B4-BE49-F238E27FC236}">
                <a16:creationId xmlns:a16="http://schemas.microsoft.com/office/drawing/2014/main" id="{D244356A-4A56-D058-C5E9-16E1024F3BE7}"/>
              </a:ext>
            </a:extLst>
          </p:cNvPr>
          <p:cNvSpPr/>
          <p:nvPr/>
        </p:nvSpPr>
        <p:spPr>
          <a:xfrm>
            <a:off x="6182334" y="2178860"/>
            <a:ext cx="3852496" cy="646331"/>
          </a:xfrm>
          <a:prstGeom prst="rect">
            <a:avLst/>
          </a:prstGeom>
          <a:noFill/>
          <a:ln w="28575">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Arrow: Right 38">
            <a:extLst>
              <a:ext uri="{FF2B5EF4-FFF2-40B4-BE49-F238E27FC236}">
                <a16:creationId xmlns:a16="http://schemas.microsoft.com/office/drawing/2014/main" id="{01EC10E5-E074-4679-4EFC-B7F4CCEDBFF7}"/>
              </a:ext>
            </a:extLst>
          </p:cNvPr>
          <p:cNvSpPr/>
          <p:nvPr/>
        </p:nvSpPr>
        <p:spPr>
          <a:xfrm rot="2023909" flipH="1">
            <a:off x="9865158" y="2641916"/>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1" name="TextBox 40">
            <a:extLst>
              <a:ext uri="{FF2B5EF4-FFF2-40B4-BE49-F238E27FC236}">
                <a16:creationId xmlns:a16="http://schemas.microsoft.com/office/drawing/2014/main" id="{CE5B6E02-9E94-B169-909F-F4CE362D7AA2}"/>
              </a:ext>
            </a:extLst>
          </p:cNvPr>
          <p:cNvSpPr txBox="1"/>
          <p:nvPr/>
        </p:nvSpPr>
        <p:spPr>
          <a:xfrm>
            <a:off x="178369" y="6451626"/>
            <a:ext cx="5082919"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https://www.enr.com/articles/54392-construction-economics-for-july-11-2022</a:t>
            </a:r>
            <a:r>
              <a:rPr lang="en-US" sz="1100" u="sng" dirty="0">
                <a:solidFill>
                  <a:srgbClr val="0070C0"/>
                </a:solidFill>
                <a:latin typeface="Arial" panose="020B0604020202020204" pitchFamily="34" charset="0"/>
                <a:cs typeface="Arial" panose="020B0604020202020204" pitchFamily="34" charset="0"/>
              </a:rPr>
              <a:t> </a:t>
            </a:r>
          </a:p>
        </p:txBody>
      </p:sp>
      <p:cxnSp>
        <p:nvCxnSpPr>
          <p:cNvPr id="3" name="Google Shape;276;p39">
            <a:extLst>
              <a:ext uri="{FF2B5EF4-FFF2-40B4-BE49-F238E27FC236}">
                <a16:creationId xmlns:a16="http://schemas.microsoft.com/office/drawing/2014/main" id="{1EE85556-5C55-5888-0223-CEE2EF42CD15}"/>
              </a:ext>
            </a:extLst>
          </p:cNvPr>
          <p:cNvCxnSpPr>
            <a:cxnSpLocks/>
          </p:cNvCxnSpPr>
          <p:nvPr/>
        </p:nvCxnSpPr>
        <p:spPr>
          <a:xfrm>
            <a:off x="0" y="616350"/>
            <a:ext cx="12192000" cy="0"/>
          </a:xfrm>
          <a:prstGeom prst="straightConnector1">
            <a:avLst/>
          </a:prstGeom>
          <a:noFill/>
          <a:ln w="57150" cap="flat" cmpd="sng">
            <a:solidFill>
              <a:srgbClr val="333333"/>
            </a:solidFill>
            <a:prstDash val="solid"/>
            <a:round/>
            <a:headEnd type="none" w="sm" len="sm"/>
            <a:tailEnd type="none" w="sm" len="sm"/>
          </a:ln>
        </p:spPr>
      </p:cxnSp>
      <p:sp>
        <p:nvSpPr>
          <p:cNvPr id="6" name="TextBox 5">
            <a:extLst>
              <a:ext uri="{FF2B5EF4-FFF2-40B4-BE49-F238E27FC236}">
                <a16:creationId xmlns:a16="http://schemas.microsoft.com/office/drawing/2014/main" id="{606870F8-148D-214E-0522-7FD8C41A877B}"/>
              </a:ext>
            </a:extLst>
          </p:cNvPr>
          <p:cNvSpPr txBox="1"/>
          <p:nvPr/>
        </p:nvSpPr>
        <p:spPr>
          <a:xfrm>
            <a:off x="5000559" y="1659497"/>
            <a:ext cx="869741" cy="1077218"/>
          </a:xfrm>
          <a:prstGeom prst="rect">
            <a:avLst/>
          </a:prstGeom>
          <a:noFill/>
        </p:spPr>
        <p:txBody>
          <a:bodyPr wrap="square" rtlCol="0">
            <a:spAutoFit/>
          </a:bodyPr>
          <a:lstStyle/>
          <a:p>
            <a:pPr algn="ctr"/>
            <a:r>
              <a:rPr lang="en-US" sz="1600" b="1" dirty="0"/>
              <a:t>July ‘22 more than </a:t>
            </a:r>
            <a:r>
              <a:rPr lang="en-US" sz="1600" b="1" dirty="0">
                <a:highlight>
                  <a:srgbClr val="FFFF00"/>
                </a:highlight>
              </a:rPr>
              <a:t>2X </a:t>
            </a:r>
            <a:r>
              <a:rPr lang="en-US" sz="1600" b="1" dirty="0"/>
              <a:t>Apr ‘21</a:t>
            </a:r>
          </a:p>
        </p:txBody>
      </p:sp>
      <p:pic>
        <p:nvPicPr>
          <p:cNvPr id="23" name="Picture 22">
            <a:extLst>
              <a:ext uri="{FF2B5EF4-FFF2-40B4-BE49-F238E27FC236}">
                <a16:creationId xmlns:a16="http://schemas.microsoft.com/office/drawing/2014/main" id="{4A90FDDC-02CB-400E-BD44-1A282EE2EF57}"/>
              </a:ext>
            </a:extLst>
          </p:cNvPr>
          <p:cNvPicPr>
            <a:picLocks noChangeAspect="1"/>
          </p:cNvPicPr>
          <p:nvPr/>
        </p:nvPicPr>
        <p:blipFill>
          <a:blip r:embed="rId9"/>
          <a:stretch>
            <a:fillRect/>
          </a:stretch>
        </p:blipFill>
        <p:spPr>
          <a:xfrm>
            <a:off x="611747" y="642579"/>
            <a:ext cx="4365649" cy="384722"/>
          </a:xfrm>
          <a:prstGeom prst="rect">
            <a:avLst/>
          </a:prstGeom>
        </p:spPr>
      </p:pic>
    </p:spTree>
    <p:extLst>
      <p:ext uri="{BB962C8B-B14F-4D97-AF65-F5344CB8AC3E}">
        <p14:creationId xmlns:p14="http://schemas.microsoft.com/office/powerpoint/2010/main" val="2764964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33;p33">
            <a:extLst>
              <a:ext uri="{FF2B5EF4-FFF2-40B4-BE49-F238E27FC236}">
                <a16:creationId xmlns:a16="http://schemas.microsoft.com/office/drawing/2014/main" id="{3240AFE9-6681-726B-103A-864FE4B645EE}"/>
              </a:ext>
            </a:extLst>
          </p:cNvPr>
          <p:cNvSpPr txBox="1">
            <a:spLocks/>
          </p:cNvSpPr>
          <p:nvPr/>
        </p:nvSpPr>
        <p:spPr>
          <a:xfrm>
            <a:off x="10837136" y="63896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11</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6" name="Google Shape;228;p33">
            <a:extLst>
              <a:ext uri="{FF2B5EF4-FFF2-40B4-BE49-F238E27FC236}">
                <a16:creationId xmlns:a16="http://schemas.microsoft.com/office/drawing/2014/main" id="{98DE873B-28C8-B708-3BB1-01213D071F0F}"/>
              </a:ext>
            </a:extLst>
          </p:cNvPr>
          <p:cNvSpPr txBox="1"/>
          <p:nvPr/>
        </p:nvSpPr>
        <p:spPr>
          <a:xfrm>
            <a:off x="1193074" y="59496"/>
            <a:ext cx="10180320" cy="790133"/>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2800" b="1" kern="0" dirty="0">
                <a:latin typeface="Arial" panose="020B0604020202020204" pitchFamily="34" charset="0"/>
                <a:ea typeface="Arial"/>
                <a:cs typeface="Arial" panose="020B0604020202020204" pitchFamily="34" charset="0"/>
                <a:sym typeface="Arial"/>
              </a:rPr>
              <a:t>CPI: Why “Flat?”: </a:t>
            </a:r>
            <a:r>
              <a:rPr lang="en-US" sz="2400" b="1" kern="0" dirty="0">
                <a:solidFill>
                  <a:srgbClr val="C00000"/>
                </a:solidFill>
                <a:latin typeface="Arial" panose="020B0604020202020204" pitchFamily="34" charset="0"/>
                <a:ea typeface="Arial"/>
                <a:cs typeface="Arial" panose="020B0604020202020204" pitchFamily="34" charset="0"/>
                <a:sym typeface="Arial"/>
              </a:rPr>
              <a:t>It’s a head-fake due to Energy &amp; SPR Releases</a:t>
            </a:r>
            <a:r>
              <a:rPr kumimoji="0" lang="en-US" sz="2400" b="1"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rPr>
              <a:t> </a:t>
            </a:r>
            <a:r>
              <a:rPr kumimoji="0" lang="en-US" sz="2400" b="1" i="0"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Arial"/>
                <a:cs typeface="Arial" panose="020B0604020202020204" pitchFamily="34" charset="0"/>
                <a:sym typeface="Arial"/>
              </a:rPr>
              <a:t>  </a:t>
            </a:r>
            <a:endParaRPr kumimoji="0" sz="2400" b="1" i="1"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Arial"/>
              <a:cs typeface="Arial" panose="020B0604020202020204" pitchFamily="34" charset="0"/>
              <a:sym typeface="Arial"/>
            </a:endParaRPr>
          </a:p>
        </p:txBody>
      </p:sp>
      <p:sp>
        <p:nvSpPr>
          <p:cNvPr id="2" name="TextBox 1">
            <a:extLst>
              <a:ext uri="{FF2B5EF4-FFF2-40B4-BE49-F238E27FC236}">
                <a16:creationId xmlns:a16="http://schemas.microsoft.com/office/drawing/2014/main" id="{7F849C4D-80DE-F026-6F63-0EFFEF7B7215}"/>
              </a:ext>
            </a:extLst>
          </p:cNvPr>
          <p:cNvSpPr txBox="1"/>
          <p:nvPr/>
        </p:nvSpPr>
        <p:spPr>
          <a:xfrm>
            <a:off x="4389055" y="1294109"/>
            <a:ext cx="7176683" cy="4739759"/>
          </a:xfrm>
          <a:prstGeom prst="rect">
            <a:avLst/>
          </a:prstGeom>
          <a:noFill/>
        </p:spPr>
        <p:txBody>
          <a:bodyPr wrap="square" rtlCol="0">
            <a:spAutoFit/>
          </a:bodyPr>
          <a:lstStyle/>
          <a:p>
            <a:pPr algn="just"/>
            <a:br>
              <a:rPr lang="en-US" sz="1600" b="1" u="sng" dirty="0">
                <a:solidFill>
                  <a:srgbClr val="C00000"/>
                </a:solidFill>
                <a:latin typeface="Arial" panose="020B0604020202020204" pitchFamily="34" charset="0"/>
                <a:cs typeface="Arial" panose="020B0604020202020204" pitchFamily="34" charset="0"/>
              </a:rPr>
            </a:br>
            <a:r>
              <a:rPr lang="en-US" sz="1300" b="1" i="0" dirty="0">
                <a:solidFill>
                  <a:srgbClr val="0070C0"/>
                </a:solidFill>
                <a:effectLst/>
                <a:latin typeface="Arial" panose="020B0604020202020204" pitchFamily="34" charset="0"/>
                <a:cs typeface="Arial" panose="020B0604020202020204" pitchFamily="34" charset="0"/>
              </a:rPr>
              <a:t>1. Inflation has not peaked. It is still +8.5% YOY for "All Items" and +5.9% CORE </a:t>
            </a:r>
            <a:r>
              <a:rPr lang="en-US" sz="1300" b="0" i="0" dirty="0">
                <a:effectLst/>
                <a:latin typeface="Arial" panose="020B0604020202020204" pitchFamily="34" charset="0"/>
                <a:cs typeface="Arial" panose="020B0604020202020204" pitchFamily="34" charset="0"/>
              </a:rPr>
              <a:t>taking out Food &amp; Energy (the items that households spend most on after housing). The real household inflation rate is St. Louis Fed's "Flexible CPI" (+25%).</a:t>
            </a:r>
          </a:p>
          <a:p>
            <a:pPr algn="just"/>
            <a:br>
              <a:rPr lang="en-US" sz="1300" dirty="0">
                <a:latin typeface="Arial" panose="020B0604020202020204" pitchFamily="34" charset="0"/>
                <a:cs typeface="Arial" panose="020B0604020202020204" pitchFamily="34" charset="0"/>
              </a:rPr>
            </a:br>
            <a:r>
              <a:rPr lang="en-US" sz="1300" b="1" i="0" dirty="0">
                <a:solidFill>
                  <a:srgbClr val="0070C0"/>
                </a:solidFill>
                <a:effectLst/>
                <a:latin typeface="Arial" panose="020B0604020202020204" pitchFamily="34" charset="0"/>
                <a:cs typeface="Arial" panose="020B0604020202020204" pitchFamily="34" charset="0"/>
              </a:rPr>
              <a:t>2. Food Inflation is still rising, up another 10.9% YOY and +1.3% in July for the Food Index part of CPI. </a:t>
            </a:r>
            <a:r>
              <a:rPr lang="en-US" sz="1300" b="0" i="0" dirty="0">
                <a:effectLst/>
                <a:latin typeface="Arial" panose="020B0604020202020204" pitchFamily="34" charset="0"/>
                <a:cs typeface="Arial" panose="020B0604020202020204" pitchFamily="34" charset="0"/>
              </a:rPr>
              <a:t>It's going to get worse this Fall with global wheat shortages, </a:t>
            </a:r>
            <a:r>
              <a:rPr lang="en-US" sz="1300" b="1" i="0" dirty="0">
                <a:effectLst/>
                <a:highlight>
                  <a:srgbClr val="FFFF00"/>
                </a:highlight>
                <a:latin typeface="Arial" panose="020B0604020202020204" pitchFamily="34" charset="0"/>
                <a:cs typeface="Arial" panose="020B0604020202020204" pitchFamily="34" charset="0"/>
              </a:rPr>
              <a:t>US drought impacting Plain-States wheat and corn yields</a:t>
            </a:r>
            <a:r>
              <a:rPr lang="en-US" sz="1300" b="0" i="0" dirty="0">
                <a:effectLst/>
                <a:latin typeface="Arial" panose="020B0604020202020204" pitchFamily="34" charset="0"/>
                <a:cs typeface="Arial" panose="020B0604020202020204" pitchFamily="34" charset="0"/>
              </a:rPr>
              <a:t>, and housing shortages. The price for a loaf of bread will likely surpass the price for a gallon of gasoline by this Fall.</a:t>
            </a:r>
          </a:p>
          <a:p>
            <a:pPr algn="just"/>
            <a:br>
              <a:rPr lang="en-US" sz="1300" dirty="0">
                <a:latin typeface="Arial" panose="020B0604020202020204" pitchFamily="34" charset="0"/>
                <a:cs typeface="Arial" panose="020B0604020202020204" pitchFamily="34" charset="0"/>
              </a:rPr>
            </a:br>
            <a:r>
              <a:rPr lang="en-US" sz="1300" b="1" i="0" dirty="0">
                <a:effectLst/>
                <a:latin typeface="Arial" panose="020B0604020202020204" pitchFamily="34" charset="0"/>
                <a:cs typeface="Arial" panose="020B0604020202020204" pitchFamily="34" charset="0"/>
              </a:rPr>
              <a:t>3. </a:t>
            </a:r>
            <a:r>
              <a:rPr lang="en-US" sz="1300" b="1" i="0" dirty="0">
                <a:effectLst/>
                <a:highlight>
                  <a:srgbClr val="FFFF00"/>
                </a:highlight>
                <a:latin typeface="Arial" panose="020B0604020202020204" pitchFamily="34" charset="0"/>
                <a:cs typeface="Arial" panose="020B0604020202020204" pitchFamily="34" charset="0"/>
              </a:rPr>
              <a:t>Energy Index and Gasoline prices drop in July due to the Biden releases from the Strategic Petroleum Reserve (SPR) is what really happened to cause the July CPI to come in Flat. The Energy Index dropped 7.7% in July on heels of a +11% increase in June</a:t>
            </a:r>
            <a:r>
              <a:rPr lang="en-US" sz="1300" b="1" i="0" dirty="0">
                <a:effectLst/>
                <a:latin typeface="Arial" panose="020B0604020202020204" pitchFamily="34" charset="0"/>
                <a:cs typeface="Arial" panose="020B0604020202020204" pitchFamily="34" charset="0"/>
              </a:rPr>
              <a:t> </a:t>
            </a:r>
            <a:r>
              <a:rPr lang="en-US" sz="1300" b="0" i="0" dirty="0">
                <a:effectLst/>
                <a:latin typeface="Arial" panose="020B0604020202020204" pitchFamily="34" charset="0"/>
                <a:cs typeface="Arial" panose="020B0604020202020204" pitchFamily="34" charset="0"/>
              </a:rPr>
              <a:t>(pre-SPR release impact into the market). The Energy Index component of CPI is still up 32% YOY. </a:t>
            </a:r>
            <a:r>
              <a:rPr lang="en-US" sz="1300" b="1" i="0" dirty="0">
                <a:solidFill>
                  <a:srgbClr val="C00000"/>
                </a:solidFill>
                <a:effectLst/>
                <a:latin typeface="Arial" panose="020B0604020202020204" pitchFamily="34" charset="0"/>
                <a:cs typeface="Arial" panose="020B0604020202020204" pitchFamily="34" charset="0"/>
              </a:rPr>
              <a:t>Guess when the SPR Release will end and no longer mask the "All Items" CPI? </a:t>
            </a:r>
            <a:r>
              <a:rPr lang="en-US" sz="1300" b="1" i="0" dirty="0">
                <a:effectLst/>
                <a:latin typeface="Arial" panose="020B0604020202020204" pitchFamily="34" charset="0"/>
                <a:cs typeface="Arial" panose="020B0604020202020204" pitchFamily="34" charset="0"/>
              </a:rPr>
              <a:t>October and right before the Nov Elections - Hummm?</a:t>
            </a:r>
          </a:p>
          <a:p>
            <a:pPr algn="just"/>
            <a:br>
              <a:rPr lang="en-US" sz="1300" dirty="0">
                <a:latin typeface="Arial" panose="020B0604020202020204" pitchFamily="34" charset="0"/>
                <a:cs typeface="Arial" panose="020B0604020202020204" pitchFamily="34" charset="0"/>
              </a:rPr>
            </a:br>
            <a:r>
              <a:rPr lang="en-US" sz="1300" b="1" i="0" dirty="0">
                <a:solidFill>
                  <a:srgbClr val="0070C0"/>
                </a:solidFill>
                <a:effectLst/>
                <a:latin typeface="Arial" panose="020B0604020202020204" pitchFamily="34" charset="0"/>
                <a:cs typeface="Arial" panose="020B0604020202020204" pitchFamily="34" charset="0"/>
              </a:rPr>
              <a:t>4. Final Inflation point is wages. Yesterday we got the news that Labor Costs were up 10.8% for Q2. </a:t>
            </a:r>
            <a:r>
              <a:rPr lang="en-US" sz="1300" b="0" i="0" dirty="0">
                <a:effectLst/>
                <a:latin typeface="Arial" panose="020B0604020202020204" pitchFamily="34" charset="0"/>
                <a:cs typeface="Arial" panose="020B0604020202020204" pitchFamily="34" charset="0"/>
              </a:rPr>
              <a:t>With strong jobs reports anticipated in August and September, and the aforementioned context, The Red-Shoe Economist forecast is for </a:t>
            </a:r>
            <a:r>
              <a:rPr lang="en-US" sz="1300" b="1" i="0" dirty="0">
                <a:effectLst/>
                <a:highlight>
                  <a:srgbClr val="FFFF00"/>
                </a:highlight>
                <a:latin typeface="Arial" panose="020B0604020202020204" pitchFamily="34" charset="0"/>
                <a:cs typeface="Arial" panose="020B0604020202020204" pitchFamily="34" charset="0"/>
              </a:rPr>
              <a:t>more Fed Rate hikes when they return from Jackson Hole WY meetings/play at their Sept and Fall FOMC meetings</a:t>
            </a:r>
            <a:r>
              <a:rPr lang="en-US" sz="1300" b="0" i="0" dirty="0">
                <a:effectLst/>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b="0" i="0" dirty="0">
                <a:effectLst/>
                <a:latin typeface="Arial" panose="020B0604020202020204" pitchFamily="34" charset="0"/>
                <a:cs typeface="Arial" panose="020B0604020202020204" pitchFamily="34" charset="0"/>
              </a:rPr>
              <a:t>Now you know the "Rest of the Story" on today's CPI figure as the late Paul Harvey taught us industry economists.</a:t>
            </a:r>
          </a:p>
        </p:txBody>
      </p:sp>
      <p:sp>
        <p:nvSpPr>
          <p:cNvPr id="5" name="TextBox 4">
            <a:extLst>
              <a:ext uri="{FF2B5EF4-FFF2-40B4-BE49-F238E27FC236}">
                <a16:creationId xmlns:a16="http://schemas.microsoft.com/office/drawing/2014/main" id="{5AA3ED6F-A1EE-5424-598E-6CE6CA2E1B29}"/>
              </a:ext>
            </a:extLst>
          </p:cNvPr>
          <p:cNvSpPr txBox="1"/>
          <p:nvPr/>
        </p:nvSpPr>
        <p:spPr>
          <a:xfrm>
            <a:off x="935691" y="1807999"/>
            <a:ext cx="3028013" cy="4247317"/>
          </a:xfrm>
          <a:prstGeom prst="rect">
            <a:avLst/>
          </a:prstGeom>
          <a:solidFill>
            <a:schemeClr val="accent1">
              <a:lumMod val="40000"/>
              <a:lumOff val="60000"/>
            </a:schemeClr>
          </a:solidFill>
          <a:ln w="12700">
            <a:solidFill>
              <a:schemeClr val="tx1"/>
            </a:solidFill>
          </a:ln>
        </p:spPr>
        <p:txBody>
          <a:bodyPr wrap="square">
            <a:spAutoFit/>
          </a:bodyPr>
          <a:lstStyle/>
          <a:p>
            <a:r>
              <a:rPr lang="en-US" sz="1400" dirty="0">
                <a:latin typeface="Arial" panose="020B0604020202020204" pitchFamily="34" charset="0"/>
                <a:cs typeface="Arial" panose="020B0604020202020204" pitchFamily="34" charset="0"/>
              </a:rPr>
              <a:t>July CPI headline is flat (0%) month-over-month and better than +1.3% increase in June.</a:t>
            </a:r>
          </a:p>
          <a:p>
            <a:endParaRPr lang="en-US" sz="800" dirty="0">
              <a:latin typeface="Arial" panose="020B0604020202020204" pitchFamily="34" charset="0"/>
              <a:cs typeface="Arial" panose="020B0604020202020204" pitchFamily="34" charset="0"/>
            </a:endParaRPr>
          </a:p>
          <a:p>
            <a:r>
              <a:rPr lang="en-US" sz="1600" b="1" dirty="0">
                <a:solidFill>
                  <a:srgbClr val="C00000"/>
                </a:solidFill>
                <a:latin typeface="Arial" panose="020B0604020202020204" pitchFamily="34" charset="0"/>
                <a:cs typeface="Arial" panose="020B0604020202020204" pitchFamily="34" charset="0"/>
              </a:rPr>
              <a:t>What happened and why? </a:t>
            </a:r>
          </a:p>
          <a:p>
            <a:r>
              <a:rPr lang="en-US" sz="1400" dirty="0">
                <a:latin typeface="Arial" panose="020B0604020202020204" pitchFamily="34" charset="0"/>
                <a:cs typeface="Arial" panose="020B0604020202020204" pitchFamily="34" charset="0"/>
              </a:rPr>
              <a:t>The real takeaways are:</a:t>
            </a:r>
          </a:p>
          <a:p>
            <a:pPr marL="285750" indent="-285750">
              <a:buFont typeface="Arial" panose="020B0604020202020204" pitchFamily="34" charset="0"/>
              <a:buChar char="•"/>
            </a:pPr>
            <a:r>
              <a:rPr lang="en-US" sz="1400" b="1" dirty="0">
                <a:highlight>
                  <a:srgbClr val="FFFF00"/>
                </a:highlight>
                <a:latin typeface="Arial" panose="020B0604020202020204" pitchFamily="34" charset="0"/>
                <a:cs typeface="Arial" panose="020B0604020202020204" pitchFamily="34" charset="0"/>
              </a:rPr>
              <a:t>Energy/Gasoline decline masked the increases in Food, shelter, Used Car Prices, etc. thanks to Strategic Petroleum Reserve (SPR) releases</a:t>
            </a:r>
            <a:r>
              <a:rPr lang="en-US" sz="1400" dirty="0">
                <a:latin typeface="Arial" panose="020B0604020202020204" pitchFamily="34" charset="0"/>
                <a:cs typeface="Arial" panose="020B0604020202020204" pitchFamily="34" charset="0"/>
              </a:rPr>
              <a:t> (which will dissipate by October right before the Nov Elections); and</a:t>
            </a:r>
          </a:p>
          <a:p>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1-month does not make a trend or peak in Inflation.</a:t>
            </a:r>
          </a:p>
          <a:p>
            <a:endParaRPr lang="en-US" sz="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C00000"/>
                </a:solidFill>
                <a:latin typeface="Arial" panose="020B0604020202020204" pitchFamily="34" charset="0"/>
                <a:cs typeface="Arial" panose="020B0604020202020204" pitchFamily="34" charset="0"/>
              </a:rPr>
              <a:t>Wait until AFTER last SPR Release in October!</a:t>
            </a:r>
          </a:p>
        </p:txBody>
      </p:sp>
      <p:sp>
        <p:nvSpPr>
          <p:cNvPr id="9" name="TextBox 8">
            <a:extLst>
              <a:ext uri="{FF2B5EF4-FFF2-40B4-BE49-F238E27FC236}">
                <a16:creationId xmlns:a16="http://schemas.microsoft.com/office/drawing/2014/main" id="{304C4D8F-3245-7BAC-210F-388665629115}"/>
              </a:ext>
            </a:extLst>
          </p:cNvPr>
          <p:cNvSpPr txBox="1"/>
          <p:nvPr/>
        </p:nvSpPr>
        <p:spPr>
          <a:xfrm>
            <a:off x="514647" y="1042837"/>
            <a:ext cx="3717740" cy="769441"/>
          </a:xfrm>
          <a:prstGeom prst="rect">
            <a:avLst/>
          </a:prstGeom>
          <a:noFill/>
        </p:spPr>
        <p:txBody>
          <a:bodyPr wrap="square">
            <a:spAutoFit/>
          </a:bodyPr>
          <a:lstStyle/>
          <a:p>
            <a:r>
              <a:rPr lang="en-US" sz="1500" i="1" dirty="0">
                <a:latin typeface="Arial" panose="020B0604020202020204" pitchFamily="34" charset="0"/>
                <a:cs typeface="Arial" panose="020B0604020202020204" pitchFamily="34" charset="0"/>
              </a:rPr>
              <a:t>"</a:t>
            </a:r>
            <a:r>
              <a:rPr lang="en-US" sz="1500" i="1" u="sng" dirty="0">
                <a:latin typeface="Arial" panose="020B0604020202020204" pitchFamily="34" charset="0"/>
                <a:cs typeface="Arial" panose="020B0604020202020204" pitchFamily="34" charset="0"/>
              </a:rPr>
              <a:t>Don't get scared, get prepared</a:t>
            </a:r>
            <a:r>
              <a:rPr lang="en-US" sz="1500" i="1"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Inflation has NOT peaked, and </a:t>
            </a:r>
            <a:r>
              <a:rPr lang="en-US" sz="1400" b="1" i="1" dirty="0">
                <a:latin typeface="Arial" panose="020B0604020202020204" pitchFamily="34" charset="0"/>
                <a:cs typeface="Arial" panose="020B0604020202020204" pitchFamily="34" charset="0"/>
              </a:rPr>
              <a:t>1-month of data does not make a trend</a:t>
            </a:r>
            <a:r>
              <a:rPr lang="en-US" sz="1500" b="1" i="1" dirty="0">
                <a:latin typeface="Arial" panose="020B0604020202020204" pitchFamily="34" charset="0"/>
                <a:cs typeface="Arial" panose="020B0604020202020204" pitchFamily="34" charset="0"/>
              </a:rPr>
              <a:t>.</a:t>
            </a:r>
          </a:p>
        </p:txBody>
      </p:sp>
      <p:cxnSp>
        <p:nvCxnSpPr>
          <p:cNvPr id="10" name="Google Shape;276;p39">
            <a:extLst>
              <a:ext uri="{FF2B5EF4-FFF2-40B4-BE49-F238E27FC236}">
                <a16:creationId xmlns:a16="http://schemas.microsoft.com/office/drawing/2014/main" id="{80278C41-7712-2798-299C-1AF10D739780}"/>
              </a:ext>
            </a:extLst>
          </p:cNvPr>
          <p:cNvCxnSpPr>
            <a:cxnSpLocks/>
          </p:cNvCxnSpPr>
          <p:nvPr/>
        </p:nvCxnSpPr>
        <p:spPr>
          <a:xfrm>
            <a:off x="0" y="691257"/>
            <a:ext cx="12192000" cy="0"/>
          </a:xfrm>
          <a:prstGeom prst="straightConnector1">
            <a:avLst/>
          </a:prstGeom>
          <a:noFill/>
          <a:ln w="57150" cap="flat" cmpd="sng">
            <a:solidFill>
              <a:srgbClr val="333333"/>
            </a:solidFill>
            <a:prstDash val="solid"/>
            <a:round/>
            <a:headEnd type="none" w="sm" len="sm"/>
            <a:tailEnd type="none" w="sm" len="sm"/>
          </a:ln>
        </p:spPr>
      </p:cxnSp>
      <p:sp>
        <p:nvSpPr>
          <p:cNvPr id="4" name="Arrow: Right 3">
            <a:extLst>
              <a:ext uri="{FF2B5EF4-FFF2-40B4-BE49-F238E27FC236}">
                <a16:creationId xmlns:a16="http://schemas.microsoft.com/office/drawing/2014/main" id="{28034913-6D3F-29D2-3EE0-C6259D969015}"/>
              </a:ext>
            </a:extLst>
          </p:cNvPr>
          <p:cNvSpPr/>
          <p:nvPr/>
        </p:nvSpPr>
        <p:spPr>
          <a:xfrm rot="9215981" flipH="1">
            <a:off x="567846" y="5686104"/>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68CF002B-7CFA-E0D2-4441-1C19B4292E17}"/>
              </a:ext>
            </a:extLst>
          </p:cNvPr>
          <p:cNvSpPr txBox="1"/>
          <p:nvPr/>
        </p:nvSpPr>
        <p:spPr>
          <a:xfrm>
            <a:off x="4380411" y="1094054"/>
            <a:ext cx="6875897" cy="461665"/>
          </a:xfrm>
          <a:prstGeom prst="rect">
            <a:avLst/>
          </a:prstGeom>
          <a:noFill/>
        </p:spPr>
        <p:txBody>
          <a:bodyPr wrap="square">
            <a:spAutoFit/>
          </a:bodyPr>
          <a:lstStyle/>
          <a:p>
            <a:r>
              <a:rPr lang="en-US" sz="2400" b="1" dirty="0"/>
              <a:t>The Red Shoe Economist remains in the camp that</a:t>
            </a:r>
            <a:r>
              <a:rPr lang="en-US" sz="2400" dirty="0"/>
              <a:t>:</a:t>
            </a:r>
          </a:p>
        </p:txBody>
      </p:sp>
    </p:spTree>
    <p:extLst>
      <p:ext uri="{BB962C8B-B14F-4D97-AF65-F5344CB8AC3E}">
        <p14:creationId xmlns:p14="http://schemas.microsoft.com/office/powerpoint/2010/main" val="3497900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28;p33">
            <a:extLst>
              <a:ext uri="{FF2B5EF4-FFF2-40B4-BE49-F238E27FC236}">
                <a16:creationId xmlns:a16="http://schemas.microsoft.com/office/drawing/2014/main" id="{98DE873B-28C8-B708-3BB1-01213D071F0F}"/>
              </a:ext>
            </a:extLst>
          </p:cNvPr>
          <p:cNvSpPr txBox="1"/>
          <p:nvPr/>
        </p:nvSpPr>
        <p:spPr>
          <a:xfrm>
            <a:off x="500457" y="38790"/>
            <a:ext cx="11191086" cy="790133"/>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3200" b="1" kern="0" dirty="0">
                <a:latin typeface="Arial" panose="020B0604020202020204" pitchFamily="34" charset="0"/>
                <a:ea typeface="Arial"/>
                <a:cs typeface="Arial" panose="020B0604020202020204" pitchFamily="34" charset="0"/>
                <a:sym typeface="Arial"/>
              </a:rPr>
              <a:t>Inflation Skewed DOWN by SPR: </a:t>
            </a:r>
            <a:r>
              <a:rPr lang="en-US" sz="2800" b="1" kern="0" dirty="0">
                <a:solidFill>
                  <a:srgbClr val="C00000"/>
                </a:solidFill>
                <a:latin typeface="Arial" panose="020B0604020202020204" pitchFamily="34" charset="0"/>
                <a:ea typeface="Arial"/>
                <a:cs typeface="Arial" panose="020B0604020202020204" pitchFamily="34" charset="0"/>
                <a:sym typeface="Arial"/>
              </a:rPr>
              <a:t>SPR Releases &amp; Key Dates</a:t>
            </a:r>
            <a:r>
              <a:rPr kumimoji="0" lang="en-US" sz="2800" b="1"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rPr>
              <a:t> </a:t>
            </a:r>
            <a:r>
              <a:rPr kumimoji="0" lang="en-US" sz="2800" b="1" i="0"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Arial"/>
                <a:cs typeface="Arial" panose="020B0604020202020204" pitchFamily="34" charset="0"/>
                <a:sym typeface="Arial"/>
              </a:rPr>
              <a:t>  </a:t>
            </a:r>
            <a:endParaRPr kumimoji="0" sz="2800" b="1" i="1"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Arial"/>
              <a:cs typeface="Arial" panose="020B0604020202020204" pitchFamily="34" charset="0"/>
              <a:sym typeface="Arial"/>
            </a:endParaRPr>
          </a:p>
        </p:txBody>
      </p:sp>
      <p:cxnSp>
        <p:nvCxnSpPr>
          <p:cNvPr id="10" name="Google Shape;276;p39">
            <a:extLst>
              <a:ext uri="{FF2B5EF4-FFF2-40B4-BE49-F238E27FC236}">
                <a16:creationId xmlns:a16="http://schemas.microsoft.com/office/drawing/2014/main" id="{80278C41-7712-2798-299C-1AF10D739780}"/>
              </a:ext>
            </a:extLst>
          </p:cNvPr>
          <p:cNvCxnSpPr>
            <a:cxnSpLocks/>
          </p:cNvCxnSpPr>
          <p:nvPr/>
        </p:nvCxnSpPr>
        <p:spPr>
          <a:xfrm>
            <a:off x="0" y="691257"/>
            <a:ext cx="12192000" cy="0"/>
          </a:xfrm>
          <a:prstGeom prst="straightConnector1">
            <a:avLst/>
          </a:prstGeom>
          <a:noFill/>
          <a:ln w="57150" cap="flat" cmpd="sng">
            <a:solidFill>
              <a:srgbClr val="333333"/>
            </a:solidFill>
            <a:prstDash val="solid"/>
            <a:round/>
            <a:headEnd type="none" w="sm" len="sm"/>
            <a:tailEnd type="none" w="sm" len="sm"/>
          </a:ln>
        </p:spPr>
      </p:cxnSp>
      <p:sp>
        <p:nvSpPr>
          <p:cNvPr id="11" name="TextBox 10">
            <a:extLst>
              <a:ext uri="{FF2B5EF4-FFF2-40B4-BE49-F238E27FC236}">
                <a16:creationId xmlns:a16="http://schemas.microsoft.com/office/drawing/2014/main" id="{EE48FE50-BE86-1B92-1BF0-0B9739972800}"/>
              </a:ext>
            </a:extLst>
          </p:cNvPr>
          <p:cNvSpPr txBox="1"/>
          <p:nvPr/>
        </p:nvSpPr>
        <p:spPr>
          <a:xfrm>
            <a:off x="3266072" y="793118"/>
            <a:ext cx="7628709" cy="1231106"/>
          </a:xfrm>
          <a:prstGeom prst="rect">
            <a:avLst/>
          </a:prstGeom>
          <a:noFill/>
        </p:spPr>
        <p:txBody>
          <a:bodyPr wrap="square">
            <a:spAutoFit/>
          </a:bodyPr>
          <a:lstStyle/>
          <a:p>
            <a:pPr algn="l" fontAlgn="base"/>
            <a:r>
              <a:rPr lang="en-US" b="1" i="0" dirty="0">
                <a:solidFill>
                  <a:srgbClr val="333333"/>
                </a:solidFill>
                <a:effectLst/>
                <a:latin typeface="Arial" panose="020B0604020202020204" pitchFamily="34" charset="0"/>
                <a:cs typeface="Arial" panose="020B0604020202020204" pitchFamily="34" charset="0"/>
              </a:rPr>
              <a:t>US SPR Releases Set To End This Fall </a:t>
            </a:r>
            <a:r>
              <a:rPr lang="en-US" b="0" i="0" dirty="0">
                <a:solidFill>
                  <a:srgbClr val="000000"/>
                </a:solidFill>
                <a:effectLst/>
                <a:latin typeface="Arial" panose="020B0604020202020204" pitchFamily="34" charset="0"/>
                <a:cs typeface="Arial" panose="020B0604020202020204" pitchFamily="34" charset="0"/>
              </a:rPr>
              <a:t>- </a:t>
            </a:r>
            <a:r>
              <a:rPr lang="en-US" sz="1400" b="0" i="0" dirty="0">
                <a:solidFill>
                  <a:srgbClr val="000000"/>
                </a:solidFill>
                <a:effectLst/>
                <a:latin typeface="Arial" panose="020B0604020202020204" pitchFamily="34" charset="0"/>
                <a:cs typeface="Arial" panose="020B0604020202020204" pitchFamily="34" charset="0"/>
              </a:rPr>
              <a:t>Jul 25, 2022</a:t>
            </a:r>
          </a:p>
          <a:p>
            <a:pPr algn="l" fontAlgn="base"/>
            <a:endParaRPr lang="en-US" sz="800" dirty="0">
              <a:solidFill>
                <a:srgbClr val="000000"/>
              </a:solidFill>
              <a:latin typeface="Arial" panose="020B0604020202020204" pitchFamily="34" charset="0"/>
              <a:cs typeface="Arial" panose="020B0604020202020204" pitchFamily="34" charset="0"/>
            </a:endParaRPr>
          </a:p>
          <a:p>
            <a:pPr marL="285750" indent="-285750" algn="l" fontAlgn="base">
              <a:buFont typeface="Wingdings" panose="05000000000000000000" pitchFamily="2" charset="2"/>
              <a:buChar char="§"/>
            </a:pPr>
            <a:r>
              <a:rPr lang="en-US" sz="1600" b="1" i="0" dirty="0">
                <a:solidFill>
                  <a:srgbClr val="000000"/>
                </a:solidFill>
                <a:effectLst/>
                <a:latin typeface="Arial" panose="020B0604020202020204" pitchFamily="34" charset="0"/>
                <a:cs typeface="Arial" panose="020B0604020202020204" pitchFamily="34" charset="0"/>
              </a:rPr>
              <a:t>The US will end SPR releases as scheduled this fall.</a:t>
            </a:r>
          </a:p>
          <a:p>
            <a:pPr marL="285750" indent="-285750" algn="l" fontAlgn="base">
              <a:buFont typeface="Wingdings" panose="05000000000000000000" pitchFamily="2" charset="2"/>
              <a:buChar char="§"/>
            </a:pPr>
            <a:r>
              <a:rPr lang="en-US" sz="1600" b="1" i="0" dirty="0">
                <a:solidFill>
                  <a:srgbClr val="000000"/>
                </a:solidFill>
                <a:effectLst/>
                <a:latin typeface="Arial" panose="020B0604020202020204" pitchFamily="34" charset="0"/>
                <a:cs typeface="Arial" panose="020B0604020202020204" pitchFamily="34" charset="0"/>
              </a:rPr>
              <a:t>Special Coordinator Hochstein: </a:t>
            </a:r>
            <a:r>
              <a:rPr lang="en-US" sz="1600" b="1" i="0" dirty="0">
                <a:solidFill>
                  <a:srgbClr val="000000"/>
                </a:solidFill>
                <a:effectLst/>
                <a:highlight>
                  <a:srgbClr val="FFFF00"/>
                </a:highlight>
                <a:latin typeface="Arial" panose="020B0604020202020204" pitchFamily="34" charset="0"/>
                <a:cs typeface="Arial" panose="020B0604020202020204" pitchFamily="34" charset="0"/>
              </a:rPr>
              <a:t>"We can't be an oil supplier. It's a reserve and so we have to keep that,"</a:t>
            </a:r>
          </a:p>
        </p:txBody>
      </p:sp>
      <p:sp>
        <p:nvSpPr>
          <p:cNvPr id="13" name="TextBox 12">
            <a:extLst>
              <a:ext uri="{FF2B5EF4-FFF2-40B4-BE49-F238E27FC236}">
                <a16:creationId xmlns:a16="http://schemas.microsoft.com/office/drawing/2014/main" id="{7207F3B8-0E61-D916-2FC2-595FBB77F200}"/>
              </a:ext>
            </a:extLst>
          </p:cNvPr>
          <p:cNvSpPr txBox="1"/>
          <p:nvPr/>
        </p:nvSpPr>
        <p:spPr>
          <a:xfrm>
            <a:off x="500457" y="6478174"/>
            <a:ext cx="4289757" cy="261610"/>
          </a:xfrm>
          <a:prstGeom prst="rect">
            <a:avLst/>
          </a:prstGeom>
          <a:noFill/>
        </p:spPr>
        <p:txBody>
          <a:bodyPr wrap="square">
            <a:spAutoFit/>
          </a:bodyPr>
          <a:lstStyle/>
          <a:p>
            <a:r>
              <a:rPr lang="en-US" sz="1100" u="sng" dirty="0">
                <a:latin typeface="Arial" panose="020B0604020202020204" pitchFamily="34" charset="0"/>
                <a:cs typeface="Arial" panose="020B0604020202020204" pitchFamily="34" charset="0"/>
                <a:hlinkClick r:id="rId2"/>
              </a:rPr>
              <a:t>U.S. SPR Releases Set To End This Fall | OilPrice.com</a:t>
            </a:r>
            <a:endParaRPr lang="en-US" sz="1100" u="sng"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CCECF56-B0E5-684D-8D7B-25A465B39405}"/>
              </a:ext>
            </a:extLst>
          </p:cNvPr>
          <p:cNvSpPr txBox="1"/>
          <p:nvPr/>
        </p:nvSpPr>
        <p:spPr>
          <a:xfrm>
            <a:off x="7254246" y="2126085"/>
            <a:ext cx="4214948" cy="3293209"/>
          </a:xfrm>
          <a:prstGeom prst="rect">
            <a:avLst/>
          </a:prstGeom>
          <a:noFill/>
        </p:spPr>
        <p:txBody>
          <a:bodyPr wrap="square" rtlCol="0">
            <a:spAutoFit/>
          </a:bodyPr>
          <a:lstStyle/>
          <a:p>
            <a:r>
              <a:rPr lang="en-US" sz="1600" b="1" dirty="0">
                <a:highlight>
                  <a:srgbClr val="FFFF00"/>
                </a:highlight>
              </a:rPr>
              <a:t>The plan, announced in April, saw a total of 180 million barrels of crude being released </a:t>
            </a:r>
            <a:r>
              <a:rPr lang="en-US" sz="1600" dirty="0"/>
              <a:t>from the Strategic Petroleum Reserve to counter the inexorable increase in oil prices amid a tight market, at a rate of some 1 million bpd. </a:t>
            </a:r>
            <a:r>
              <a:rPr lang="en-US" sz="1600" b="1" dirty="0"/>
              <a:t>Some of that oil reportedly ended up getting exported, including to China.</a:t>
            </a:r>
            <a:endParaRPr lang="en-US" sz="1600" dirty="0"/>
          </a:p>
          <a:p>
            <a:endParaRPr lang="en-US" sz="1600" dirty="0"/>
          </a:p>
          <a:p>
            <a:r>
              <a:rPr lang="en-US" sz="1600" dirty="0"/>
              <a:t>When the plan was announced</a:t>
            </a:r>
            <a:r>
              <a:rPr lang="en-US" sz="1600" b="1" dirty="0">
                <a:highlight>
                  <a:srgbClr val="FFFF00"/>
                </a:highlight>
              </a:rPr>
              <a:t>, there were warnings that it could backfire, pushing prices higher instead of lower because the SPR would need to be replenished </a:t>
            </a:r>
            <a:r>
              <a:rPr lang="en-US" sz="1600" dirty="0"/>
              <a:t>after this substantial draw.</a:t>
            </a:r>
          </a:p>
        </p:txBody>
      </p:sp>
      <p:pic>
        <p:nvPicPr>
          <p:cNvPr id="16" name="Picture 15">
            <a:extLst>
              <a:ext uri="{FF2B5EF4-FFF2-40B4-BE49-F238E27FC236}">
                <a16:creationId xmlns:a16="http://schemas.microsoft.com/office/drawing/2014/main" id="{24BEF5C9-FE31-7BFB-4871-E7AD6F73D054}"/>
              </a:ext>
            </a:extLst>
          </p:cNvPr>
          <p:cNvPicPr>
            <a:picLocks noChangeAspect="1"/>
          </p:cNvPicPr>
          <p:nvPr/>
        </p:nvPicPr>
        <p:blipFill>
          <a:blip r:embed="rId3"/>
          <a:stretch>
            <a:fillRect/>
          </a:stretch>
        </p:blipFill>
        <p:spPr>
          <a:xfrm>
            <a:off x="349912" y="1051635"/>
            <a:ext cx="2674621" cy="650584"/>
          </a:xfrm>
          <a:prstGeom prst="rect">
            <a:avLst/>
          </a:prstGeom>
        </p:spPr>
      </p:pic>
      <p:pic>
        <p:nvPicPr>
          <p:cNvPr id="18" name="Picture 17">
            <a:extLst>
              <a:ext uri="{FF2B5EF4-FFF2-40B4-BE49-F238E27FC236}">
                <a16:creationId xmlns:a16="http://schemas.microsoft.com/office/drawing/2014/main" id="{8AC58DDF-2CB8-AF6F-CDDF-19D864421069}"/>
              </a:ext>
            </a:extLst>
          </p:cNvPr>
          <p:cNvPicPr>
            <a:picLocks noChangeAspect="1"/>
          </p:cNvPicPr>
          <p:nvPr/>
        </p:nvPicPr>
        <p:blipFill>
          <a:blip r:embed="rId4"/>
          <a:stretch>
            <a:fillRect/>
          </a:stretch>
        </p:blipFill>
        <p:spPr>
          <a:xfrm>
            <a:off x="663420" y="2215478"/>
            <a:ext cx="6058746" cy="3953427"/>
          </a:xfrm>
          <a:prstGeom prst="rect">
            <a:avLst/>
          </a:prstGeom>
          <a:ln w="12700">
            <a:solidFill>
              <a:schemeClr val="tx1"/>
            </a:solidFill>
          </a:ln>
        </p:spPr>
      </p:pic>
      <p:sp>
        <p:nvSpPr>
          <p:cNvPr id="20" name="TextBox 19">
            <a:extLst>
              <a:ext uri="{FF2B5EF4-FFF2-40B4-BE49-F238E27FC236}">
                <a16:creationId xmlns:a16="http://schemas.microsoft.com/office/drawing/2014/main" id="{01C04A0C-349A-C0B1-FEE4-6DB1ACF97897}"/>
              </a:ext>
            </a:extLst>
          </p:cNvPr>
          <p:cNvSpPr txBox="1"/>
          <p:nvPr/>
        </p:nvSpPr>
        <p:spPr>
          <a:xfrm>
            <a:off x="8504996" y="5934077"/>
            <a:ext cx="2868398"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IN11916 (congress.gov)</a:t>
            </a:r>
            <a:endParaRPr lang="en-US" sz="1100" u="sng" dirty="0">
              <a:solidFill>
                <a:srgbClr val="0070C0"/>
              </a:solidFill>
              <a:latin typeface="Arial" panose="020B0604020202020204" pitchFamily="34" charset="0"/>
              <a:cs typeface="Arial" panose="020B0604020202020204" pitchFamily="34" charset="0"/>
            </a:endParaRPr>
          </a:p>
        </p:txBody>
      </p:sp>
      <p:sp>
        <p:nvSpPr>
          <p:cNvPr id="21" name="Arrow: Right 20">
            <a:extLst>
              <a:ext uri="{FF2B5EF4-FFF2-40B4-BE49-F238E27FC236}">
                <a16:creationId xmlns:a16="http://schemas.microsoft.com/office/drawing/2014/main" id="{693A2592-9C43-73A4-2A22-E1EE15C0594E}"/>
              </a:ext>
            </a:extLst>
          </p:cNvPr>
          <p:cNvSpPr/>
          <p:nvPr/>
        </p:nvSpPr>
        <p:spPr>
          <a:xfrm rot="9215981" flipH="1">
            <a:off x="6910754" y="4549966"/>
            <a:ext cx="339343" cy="338252"/>
          </a:xfrm>
          <a:prstGeom prst="rightArrow">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2" name="Google Shape;233;p33">
            <a:extLst>
              <a:ext uri="{FF2B5EF4-FFF2-40B4-BE49-F238E27FC236}">
                <a16:creationId xmlns:a16="http://schemas.microsoft.com/office/drawing/2014/main" id="{BE17A0FF-824D-C5DB-163D-C0DE91F70136}"/>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12</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489114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AD93F0-5CCA-463E-8869-FBD7A65045AF}"/>
              </a:ext>
            </a:extLst>
          </p:cNvPr>
          <p:cNvSpPr txBox="1"/>
          <p:nvPr/>
        </p:nvSpPr>
        <p:spPr>
          <a:xfrm>
            <a:off x="725740" y="5865"/>
            <a:ext cx="1124060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History of FED Rate Hikes:</a:t>
            </a:r>
            <a:r>
              <a:rPr kumimoji="0" lang="en-US" sz="32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They don’t just hike 3 to 4 times – try 8+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E0306EB5-1874-4306-B113-E492E105E2A2}"/>
              </a:ext>
            </a:extLst>
          </p:cNvPr>
          <p:cNvPicPr>
            <a:picLocks noChangeAspect="1"/>
          </p:cNvPicPr>
          <p:nvPr/>
        </p:nvPicPr>
        <p:blipFill>
          <a:blip r:embed="rId3"/>
          <a:stretch>
            <a:fillRect/>
          </a:stretch>
        </p:blipFill>
        <p:spPr>
          <a:xfrm>
            <a:off x="9499" y="710447"/>
            <a:ext cx="12192000" cy="54727"/>
          </a:xfrm>
          <a:prstGeom prst="rect">
            <a:avLst/>
          </a:prstGeom>
        </p:spPr>
      </p:pic>
      <p:pic>
        <p:nvPicPr>
          <p:cNvPr id="6" name="Picture 5">
            <a:extLst>
              <a:ext uri="{FF2B5EF4-FFF2-40B4-BE49-F238E27FC236}">
                <a16:creationId xmlns:a16="http://schemas.microsoft.com/office/drawing/2014/main" id="{F708F67B-B25F-498E-AD60-E4D9D44C8767}"/>
              </a:ext>
            </a:extLst>
          </p:cNvPr>
          <p:cNvPicPr>
            <a:picLocks noChangeAspect="1"/>
          </p:cNvPicPr>
          <p:nvPr/>
        </p:nvPicPr>
        <p:blipFill rotWithShape="1">
          <a:blip r:embed="rId4"/>
          <a:srcRect l="1225" t="446" r="6365" b="-446"/>
          <a:stretch/>
        </p:blipFill>
        <p:spPr>
          <a:xfrm>
            <a:off x="141465" y="1987129"/>
            <a:ext cx="5239592" cy="3582843"/>
          </a:xfrm>
          <a:prstGeom prst="rect">
            <a:avLst/>
          </a:prstGeom>
          <a:ln w="12700">
            <a:solidFill>
              <a:schemeClr val="tx1"/>
            </a:solidFill>
          </a:ln>
        </p:spPr>
      </p:pic>
      <p:sp>
        <p:nvSpPr>
          <p:cNvPr id="7" name="TextBox 6">
            <a:extLst>
              <a:ext uri="{FF2B5EF4-FFF2-40B4-BE49-F238E27FC236}">
                <a16:creationId xmlns:a16="http://schemas.microsoft.com/office/drawing/2014/main" id="{8D8FAEAF-F376-4BC3-82B9-BB37C691A349}"/>
              </a:ext>
            </a:extLst>
          </p:cNvPr>
          <p:cNvSpPr txBox="1"/>
          <p:nvPr/>
        </p:nvSpPr>
        <p:spPr>
          <a:xfrm>
            <a:off x="554944" y="1191831"/>
            <a:ext cx="438595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Fed Funds Rate – FOMC Rate Hikes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21F26"/>
                </a:solidFill>
                <a:effectLst/>
                <a:uLnTx/>
                <a:uFillTx/>
                <a:latin typeface="Calibri Light" panose="020F0302020204030204"/>
                <a:ea typeface="+mn-ea"/>
                <a:cs typeface="+mn-cs"/>
              </a:rPr>
              <a:t>20-Yr View </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(1% to 5.25% </a:t>
            </a:r>
            <a:r>
              <a:rPr kumimoji="0" lang="en-US" sz="1800" b="1" i="0" u="none" strike="noStrike" kern="1200" cap="none" spc="0" normalizeH="0" baseline="0" noProof="0" dirty="0">
                <a:ln>
                  <a:noFill/>
                </a:ln>
                <a:solidFill>
                  <a:prstClr val="black"/>
                </a:solidFill>
                <a:effectLst/>
                <a:highlight>
                  <a:srgbClr val="FFFF00"/>
                </a:highlight>
                <a:uLnTx/>
                <a:uFillTx/>
                <a:latin typeface="Calibri Light" panose="020F0302020204030204"/>
                <a:ea typeface="+mn-ea"/>
                <a:cs typeface="+mn-cs"/>
              </a:rPr>
              <a:t>2004-Summer 2006</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sp>
        <p:nvSpPr>
          <p:cNvPr id="8" name="TextBox 7">
            <a:extLst>
              <a:ext uri="{FF2B5EF4-FFF2-40B4-BE49-F238E27FC236}">
                <a16:creationId xmlns:a16="http://schemas.microsoft.com/office/drawing/2014/main" id="{E83C9CF8-E258-41C2-95D4-1E1D79BB579B}"/>
              </a:ext>
            </a:extLst>
          </p:cNvPr>
          <p:cNvSpPr txBox="1"/>
          <p:nvPr/>
        </p:nvSpPr>
        <p:spPr>
          <a:xfrm>
            <a:off x="7178202" y="1127667"/>
            <a:ext cx="449122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Fed Funds Rate – FOMC Rate Hikes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21F26"/>
                </a:solidFill>
                <a:effectLst/>
                <a:uLnTx/>
                <a:uFillTx/>
                <a:latin typeface="Calibri Light" panose="020F0302020204030204"/>
                <a:ea typeface="+mn-ea"/>
                <a:cs typeface="+mn-cs"/>
              </a:rPr>
              <a:t>10-Yr View </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(0.20% to 2.40% </a:t>
            </a:r>
            <a:r>
              <a:rPr kumimoji="0" lang="en-US" sz="1800" b="1" i="0" u="none" strike="noStrike" kern="1200" cap="none" spc="0" normalizeH="0" baseline="0" noProof="0" dirty="0">
                <a:ln>
                  <a:noFill/>
                </a:ln>
                <a:solidFill>
                  <a:prstClr val="black"/>
                </a:solidFill>
                <a:effectLst/>
                <a:highlight>
                  <a:srgbClr val="FFFF00"/>
                </a:highlight>
                <a:uLnTx/>
                <a:uFillTx/>
                <a:latin typeface="Calibri Light" panose="020F0302020204030204"/>
                <a:ea typeface="+mn-ea"/>
                <a:cs typeface="+mn-cs"/>
              </a:rPr>
              <a:t>2014-Spring 2019</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pic>
        <p:nvPicPr>
          <p:cNvPr id="12" name="Picture 11">
            <a:extLst>
              <a:ext uri="{FF2B5EF4-FFF2-40B4-BE49-F238E27FC236}">
                <a16:creationId xmlns:a16="http://schemas.microsoft.com/office/drawing/2014/main" id="{F59B7DB2-27F7-42F4-A18E-50A3B6CA3137}"/>
              </a:ext>
            </a:extLst>
          </p:cNvPr>
          <p:cNvPicPr>
            <a:picLocks noChangeAspect="1"/>
          </p:cNvPicPr>
          <p:nvPr/>
        </p:nvPicPr>
        <p:blipFill rotWithShape="1">
          <a:blip r:embed="rId5"/>
          <a:srcRect r="14257"/>
          <a:stretch/>
        </p:blipFill>
        <p:spPr>
          <a:xfrm>
            <a:off x="6796468" y="1947036"/>
            <a:ext cx="5169875" cy="3763107"/>
          </a:xfrm>
          <a:prstGeom prst="rect">
            <a:avLst/>
          </a:prstGeom>
          <a:ln w="12700">
            <a:solidFill>
              <a:schemeClr val="tx1"/>
            </a:solidFill>
          </a:ln>
        </p:spPr>
      </p:pic>
      <p:cxnSp>
        <p:nvCxnSpPr>
          <p:cNvPr id="14" name="Straight Arrow Connector 13">
            <a:extLst>
              <a:ext uri="{FF2B5EF4-FFF2-40B4-BE49-F238E27FC236}">
                <a16:creationId xmlns:a16="http://schemas.microsoft.com/office/drawing/2014/main" id="{2B8007B3-3BFB-4960-BFC5-2660155655E8}"/>
              </a:ext>
            </a:extLst>
          </p:cNvPr>
          <p:cNvCxnSpPr>
            <a:cxnSpLocks/>
          </p:cNvCxnSpPr>
          <p:nvPr/>
        </p:nvCxnSpPr>
        <p:spPr>
          <a:xfrm flipV="1">
            <a:off x="1057718" y="2137721"/>
            <a:ext cx="622876" cy="2626480"/>
          </a:xfrm>
          <a:prstGeom prst="straightConnector1">
            <a:avLst/>
          </a:prstGeom>
          <a:ln w="28575">
            <a:solidFill>
              <a:srgbClr val="C21F2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B58350F-0194-487A-AA3B-E314FC4C27F9}"/>
              </a:ext>
            </a:extLst>
          </p:cNvPr>
          <p:cNvCxnSpPr>
            <a:cxnSpLocks/>
          </p:cNvCxnSpPr>
          <p:nvPr/>
        </p:nvCxnSpPr>
        <p:spPr>
          <a:xfrm flipV="1">
            <a:off x="9054716" y="2401838"/>
            <a:ext cx="1793108" cy="2845941"/>
          </a:xfrm>
          <a:prstGeom prst="straightConnector1">
            <a:avLst/>
          </a:prstGeom>
          <a:ln w="28575">
            <a:solidFill>
              <a:srgbClr val="C21F26"/>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261D102-8567-4ED6-8E36-FFAEDB00C79E}"/>
              </a:ext>
            </a:extLst>
          </p:cNvPr>
          <p:cNvSpPr txBox="1"/>
          <p:nvPr/>
        </p:nvSpPr>
        <p:spPr>
          <a:xfrm>
            <a:off x="163311" y="6537012"/>
            <a:ext cx="6097978"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https://www.macrotrends.net/2015/fed-funds-rate-historical-chart</a:t>
            </a:r>
            <a:r>
              <a:rPr kumimoji="0" lang="en-US" sz="11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p>
        </p:txBody>
      </p:sp>
      <p:sp>
        <p:nvSpPr>
          <p:cNvPr id="5" name="TextBox 4">
            <a:extLst>
              <a:ext uri="{FF2B5EF4-FFF2-40B4-BE49-F238E27FC236}">
                <a16:creationId xmlns:a16="http://schemas.microsoft.com/office/drawing/2014/main" id="{36136336-C022-4DBC-8B94-B82F3B7A94E0}"/>
              </a:ext>
            </a:extLst>
          </p:cNvPr>
          <p:cNvSpPr txBox="1"/>
          <p:nvPr/>
        </p:nvSpPr>
        <p:spPr>
          <a:xfrm>
            <a:off x="7398930" y="1991250"/>
            <a:ext cx="255234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2018 “Taper Tantrum with just 4 rate hikes in 1 year and &lt;2% Inflation</a:t>
            </a:r>
            <a:r>
              <a:rPr kumimoji="0" lang="en-US" sz="1600" b="0"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Extrapolate forward to 7%+ Inflation in 2022</a:t>
            </a: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  </a:t>
            </a:r>
            <a:r>
              <a:rPr kumimoji="0" lang="en-US" sz="16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The FED is way behind on this Inflation Surge and will need more than 4 hikes – think 6-8 by mid 2023</a:t>
            </a:r>
            <a:r>
              <a:rPr kumimoji="0" lang="en-US" sz="1600" b="0"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 </a:t>
            </a:r>
          </a:p>
        </p:txBody>
      </p:sp>
      <p:sp>
        <p:nvSpPr>
          <p:cNvPr id="9" name="TextBox 8">
            <a:extLst>
              <a:ext uri="{FF2B5EF4-FFF2-40B4-BE49-F238E27FC236}">
                <a16:creationId xmlns:a16="http://schemas.microsoft.com/office/drawing/2014/main" id="{F546B735-DA35-401B-B572-EB24569F6C1F}"/>
              </a:ext>
            </a:extLst>
          </p:cNvPr>
          <p:cNvSpPr txBox="1"/>
          <p:nvPr/>
        </p:nvSpPr>
        <p:spPr>
          <a:xfrm>
            <a:off x="2468178" y="2084725"/>
            <a:ext cx="298840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This was the </a:t>
            </a:r>
            <a:r>
              <a:rPr kumimoji="0" lang="en-US" sz="1600" b="1" i="0" u="none" strike="noStrike" kern="1200" cap="none" spc="0" normalizeH="0" baseline="0" noProof="0" dirty="0">
                <a:ln>
                  <a:noFill/>
                </a:ln>
                <a:solidFill>
                  <a:srgbClr val="C21F26"/>
                </a:solidFill>
                <a:effectLst/>
                <a:uLnTx/>
                <a:uFillTx/>
                <a:latin typeface="Calibri Light" panose="020F0302020204030204"/>
                <a:ea typeface="+mn-ea"/>
                <a:cs typeface="+mn-cs"/>
              </a:rPr>
              <a:t>pre-Housing Crisis rate increase cycle </a:t>
            </a: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to head off then housing inflation.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C21F26"/>
                </a:solidFill>
                <a:latin typeface="Calibri Light" panose="020F0302020204030204"/>
              </a:rPr>
              <a:t>Refer to the </a:t>
            </a:r>
            <a:r>
              <a:rPr kumimoji="0" lang="en-US" sz="1600" b="1" i="0" u="none" strike="noStrike" kern="1200" cap="none" spc="0" normalizeH="0" baseline="0" noProof="0" dirty="0">
                <a:ln>
                  <a:noFill/>
                </a:ln>
                <a:solidFill>
                  <a:srgbClr val="C21F26"/>
                </a:solidFill>
                <a:effectLst/>
                <a:uLnTx/>
                <a:uFillTx/>
                <a:latin typeface="Calibri Light" panose="020F0302020204030204"/>
                <a:ea typeface="+mn-ea"/>
                <a:cs typeface="+mn-cs"/>
              </a:rPr>
              <a:t>1976-1981 inflation with rate hikes </a:t>
            </a: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to a 21% Prime Rate.</a:t>
            </a:r>
          </a:p>
        </p:txBody>
      </p:sp>
      <p:pic>
        <p:nvPicPr>
          <p:cNvPr id="17" name="Picture 16">
            <a:extLst>
              <a:ext uri="{FF2B5EF4-FFF2-40B4-BE49-F238E27FC236}">
                <a16:creationId xmlns:a16="http://schemas.microsoft.com/office/drawing/2014/main" id="{4455E203-4E6B-49BB-D4A5-ACFB7C60493F}"/>
              </a:ext>
            </a:extLst>
          </p:cNvPr>
          <p:cNvPicPr>
            <a:picLocks noChangeAspect="1"/>
          </p:cNvPicPr>
          <p:nvPr/>
        </p:nvPicPr>
        <p:blipFill>
          <a:blip r:embed="rId7"/>
          <a:stretch>
            <a:fillRect/>
          </a:stretch>
        </p:blipFill>
        <p:spPr>
          <a:xfrm>
            <a:off x="5397079" y="1483091"/>
            <a:ext cx="1383655" cy="2953287"/>
          </a:xfrm>
          <a:prstGeom prst="rect">
            <a:avLst/>
          </a:prstGeom>
          <a:ln w="12700">
            <a:solidFill>
              <a:schemeClr val="tx1"/>
            </a:solidFill>
          </a:ln>
        </p:spPr>
      </p:pic>
      <p:sp>
        <p:nvSpPr>
          <p:cNvPr id="11" name="TextBox 10">
            <a:extLst>
              <a:ext uri="{FF2B5EF4-FFF2-40B4-BE49-F238E27FC236}">
                <a16:creationId xmlns:a16="http://schemas.microsoft.com/office/drawing/2014/main" id="{BA40B66E-2B34-3961-7627-6E3F21022CB8}"/>
              </a:ext>
            </a:extLst>
          </p:cNvPr>
          <p:cNvSpPr txBox="1"/>
          <p:nvPr/>
        </p:nvSpPr>
        <p:spPr>
          <a:xfrm>
            <a:off x="5557652" y="2548508"/>
            <a:ext cx="9262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a:ea typeface="+mn-ea"/>
                <a:cs typeface="+mn-cs"/>
              </a:rPr>
              <a:t>+50bps</a:t>
            </a:r>
          </a:p>
        </p:txBody>
      </p:sp>
      <p:sp>
        <p:nvSpPr>
          <p:cNvPr id="18" name="TextBox 17">
            <a:extLst>
              <a:ext uri="{FF2B5EF4-FFF2-40B4-BE49-F238E27FC236}">
                <a16:creationId xmlns:a16="http://schemas.microsoft.com/office/drawing/2014/main" id="{412FFC48-5B9C-433B-2CE9-C1C7160B0258}"/>
              </a:ext>
            </a:extLst>
          </p:cNvPr>
          <p:cNvSpPr txBox="1"/>
          <p:nvPr/>
        </p:nvSpPr>
        <p:spPr>
          <a:xfrm>
            <a:off x="5626925" y="2985915"/>
            <a:ext cx="9262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+75bps?</a:t>
            </a:r>
          </a:p>
        </p:txBody>
      </p:sp>
      <p:sp>
        <p:nvSpPr>
          <p:cNvPr id="19" name="TextBox 18">
            <a:extLst>
              <a:ext uri="{FF2B5EF4-FFF2-40B4-BE49-F238E27FC236}">
                <a16:creationId xmlns:a16="http://schemas.microsoft.com/office/drawing/2014/main" id="{5FDCE182-961A-D282-6378-C8DE238CFF50}"/>
              </a:ext>
            </a:extLst>
          </p:cNvPr>
          <p:cNvSpPr txBox="1"/>
          <p:nvPr/>
        </p:nvSpPr>
        <p:spPr>
          <a:xfrm>
            <a:off x="5624945" y="3304570"/>
            <a:ext cx="9262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+75bps?</a:t>
            </a:r>
          </a:p>
        </p:txBody>
      </p:sp>
      <p:sp>
        <p:nvSpPr>
          <p:cNvPr id="21" name="TextBox 20">
            <a:extLst>
              <a:ext uri="{FF2B5EF4-FFF2-40B4-BE49-F238E27FC236}">
                <a16:creationId xmlns:a16="http://schemas.microsoft.com/office/drawing/2014/main" id="{7F367CD3-A7A7-680E-74C5-541025E00B6C}"/>
              </a:ext>
            </a:extLst>
          </p:cNvPr>
          <p:cNvSpPr txBox="1"/>
          <p:nvPr/>
        </p:nvSpPr>
        <p:spPr>
          <a:xfrm>
            <a:off x="5567548" y="2218919"/>
            <a:ext cx="9262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a:ea typeface="+mn-ea"/>
                <a:cs typeface="+mn-cs"/>
              </a:rPr>
              <a:t>+25bps</a:t>
            </a:r>
          </a:p>
        </p:txBody>
      </p:sp>
      <p:sp>
        <p:nvSpPr>
          <p:cNvPr id="22" name="TextBox 21">
            <a:extLst>
              <a:ext uri="{FF2B5EF4-FFF2-40B4-BE49-F238E27FC236}">
                <a16:creationId xmlns:a16="http://schemas.microsoft.com/office/drawing/2014/main" id="{6828E8AC-5DB9-20DE-2611-5F8F688A3655}"/>
              </a:ext>
            </a:extLst>
          </p:cNvPr>
          <p:cNvSpPr txBox="1"/>
          <p:nvPr/>
        </p:nvSpPr>
        <p:spPr>
          <a:xfrm>
            <a:off x="5577444" y="1872555"/>
            <a:ext cx="9262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a:ea typeface="+mn-ea"/>
                <a:cs typeface="+mn-cs"/>
              </a:rPr>
              <a:t>+  0bps</a:t>
            </a:r>
          </a:p>
        </p:txBody>
      </p:sp>
      <p:sp>
        <p:nvSpPr>
          <p:cNvPr id="23" name="TextBox 22">
            <a:extLst>
              <a:ext uri="{FF2B5EF4-FFF2-40B4-BE49-F238E27FC236}">
                <a16:creationId xmlns:a16="http://schemas.microsoft.com/office/drawing/2014/main" id="{7622C459-3C13-D719-2AD0-F144380CC157}"/>
              </a:ext>
            </a:extLst>
          </p:cNvPr>
          <p:cNvSpPr txBox="1"/>
          <p:nvPr/>
        </p:nvSpPr>
        <p:spPr>
          <a:xfrm>
            <a:off x="5393708" y="4450849"/>
            <a:ext cx="1383656" cy="1815882"/>
          </a:xfrm>
          <a:prstGeom prst="rect">
            <a:avLst/>
          </a:prstGeom>
          <a:solidFill>
            <a:schemeClr val="bg1"/>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So much for </a:t>
            </a:r>
            <a:r>
              <a:rPr kumimoji="0" lang="en-US" sz="1400" b="1" i="0" u="none" strike="noStrike" kern="1200" cap="none" spc="0" normalizeH="0" baseline="0" noProof="0" dirty="0">
                <a:ln>
                  <a:noFill/>
                </a:ln>
                <a:solidFill>
                  <a:srgbClr val="C00000"/>
                </a:solidFill>
                <a:effectLst/>
                <a:highlight>
                  <a:srgbClr val="FFFF00"/>
                </a:highlight>
                <a:uLnTx/>
                <a:uFillTx/>
                <a:latin typeface="Arial" panose="020B0604020202020204" pitchFamily="34" charset="0"/>
                <a:cs typeface="Arial" panose="020B0604020202020204" pitchFamily="34" charset="0"/>
              </a:rPr>
              <a:t>“gradual &amp; transparent.”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Listen to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 WY FED speeches from Jackson Hole WY</a:t>
            </a:r>
            <a:endParaRPr kumimoji="0" lang="en-US" sz="14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84406FB-6E96-6F56-935C-B13164D8370A}"/>
              </a:ext>
            </a:extLst>
          </p:cNvPr>
          <p:cNvSpPr txBox="1"/>
          <p:nvPr/>
        </p:nvSpPr>
        <p:spPr>
          <a:xfrm>
            <a:off x="5341812" y="3629918"/>
            <a:ext cx="15516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Calibri" panose="020F0502020204030204"/>
                <a:ea typeface="+mn-ea"/>
                <a:cs typeface="+mn-cs"/>
              </a:rPr>
              <a:t>+50bps to +100</a:t>
            </a:r>
          </a:p>
        </p:txBody>
      </p:sp>
      <p:sp>
        <p:nvSpPr>
          <p:cNvPr id="10" name="TextBox 9">
            <a:extLst>
              <a:ext uri="{FF2B5EF4-FFF2-40B4-BE49-F238E27FC236}">
                <a16:creationId xmlns:a16="http://schemas.microsoft.com/office/drawing/2014/main" id="{0FA69567-AFBE-A9D3-85FE-809260257D82}"/>
              </a:ext>
            </a:extLst>
          </p:cNvPr>
          <p:cNvSpPr txBox="1"/>
          <p:nvPr/>
        </p:nvSpPr>
        <p:spPr>
          <a:xfrm>
            <a:off x="5341234" y="3992339"/>
            <a:ext cx="15516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Calibri" panose="020F0502020204030204"/>
                <a:ea typeface="+mn-ea"/>
                <a:cs typeface="+mn-cs"/>
              </a:rPr>
              <a:t>+50bps to +100</a:t>
            </a:r>
          </a:p>
        </p:txBody>
      </p:sp>
      <p:sp>
        <p:nvSpPr>
          <p:cNvPr id="13" name="Arrow: Right 12">
            <a:extLst>
              <a:ext uri="{FF2B5EF4-FFF2-40B4-BE49-F238E27FC236}">
                <a16:creationId xmlns:a16="http://schemas.microsoft.com/office/drawing/2014/main" id="{ADCD7654-C838-8877-3FAC-3E2241299717}"/>
              </a:ext>
            </a:extLst>
          </p:cNvPr>
          <p:cNvSpPr/>
          <p:nvPr/>
        </p:nvSpPr>
        <p:spPr>
          <a:xfrm rot="14896862" flipH="1">
            <a:off x="5789013" y="1027142"/>
            <a:ext cx="339343" cy="338252"/>
          </a:xfrm>
          <a:prstGeom prst="rightArrow">
            <a:avLst/>
          </a:prstGeom>
          <a:solidFill>
            <a:srgbClr val="0070C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4" name="Google Shape;233;p33">
            <a:extLst>
              <a:ext uri="{FF2B5EF4-FFF2-40B4-BE49-F238E27FC236}">
                <a16:creationId xmlns:a16="http://schemas.microsoft.com/office/drawing/2014/main" id="{D1F35252-2B9B-5F9C-AA72-6E2C9736B2D2}"/>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13</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452625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BD5B2A1-579D-4843-9392-AF4B71BA5293}"/>
              </a:ext>
            </a:extLst>
          </p:cNvPr>
          <p:cNvSpPr txBox="1"/>
          <p:nvPr/>
        </p:nvSpPr>
        <p:spPr>
          <a:xfrm>
            <a:off x="121325" y="916945"/>
            <a:ext cx="11782697" cy="1738938"/>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Consumer Confidence </a:t>
            </a:r>
            <a:r>
              <a:rPr kumimoji="0" lang="en-US" sz="17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Rebounded in August </a:t>
            </a:r>
            <a:r>
              <a:rPr kumimoji="0" lang="en-US" sz="14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(55) </a:t>
            </a:r>
            <a:r>
              <a:rPr kumimoji="0" lang="en-US" sz="17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after a record low in June </a:t>
            </a:r>
            <a:r>
              <a:rPr kumimoji="0" lang="en-US" sz="14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(50)</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R="0" lvl="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Why? Energy Price drop from SPR Releases</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What will Univ of MI Consumer Confidence look like in Q4 after SPR Releases end?</a:t>
            </a:r>
            <a:endParaRPr lang="en-US" sz="1400" b="1"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effectLst/>
                <a:uLnTx/>
                <a:uFillTx/>
                <a:latin typeface="Helvetica Neue"/>
                <a:ea typeface="+mn-ea"/>
                <a:cs typeface="+mn-cs"/>
              </a:rPr>
              <a:t>The Michigan consumer sentiment in the US </a:t>
            </a:r>
            <a:r>
              <a:rPr kumimoji="0" lang="en-US" sz="1400" b="1" i="0" u="none" strike="noStrike" kern="1200" cap="none" spc="0" normalizeH="0" baseline="0" noProof="0" dirty="0">
                <a:ln>
                  <a:noFill/>
                </a:ln>
                <a:effectLst/>
                <a:highlight>
                  <a:srgbClr val="FFFF00"/>
                </a:highlight>
                <a:uLnTx/>
                <a:uFillTx/>
                <a:latin typeface="Helvetica Neue"/>
                <a:ea typeface="+mn-ea"/>
                <a:cs typeface="+mn-cs"/>
              </a:rPr>
              <a:t>fell sharply to a record low of 50.2 in June of 2022</a:t>
            </a:r>
            <a:r>
              <a:rPr kumimoji="0" lang="en-US" sz="1400" b="0" i="0" u="none" strike="noStrike" kern="1200" cap="none" spc="0" normalizeH="0" baseline="0" noProof="0" dirty="0">
                <a:ln>
                  <a:noFill/>
                </a:ln>
                <a:effectLst/>
                <a:uLnTx/>
                <a:uFillTx/>
                <a:latin typeface="Helvetica Neue"/>
                <a:ea typeface="+mn-ea"/>
                <a:cs typeface="+mn-cs"/>
              </a:rPr>
              <a:t>, well below market forecasts of 58, preliminary figures showed. </a:t>
            </a:r>
            <a:r>
              <a:rPr kumimoji="0" lang="en-US" sz="1400" b="1" i="0" u="none" strike="noStrike" kern="1200" cap="none" spc="0" normalizeH="0" baseline="0" noProof="0" dirty="0">
                <a:ln>
                  <a:noFill/>
                </a:ln>
                <a:effectLst/>
                <a:highlight>
                  <a:srgbClr val="FFFF00"/>
                </a:highlight>
                <a:uLnTx/>
                <a:uFillTx/>
                <a:latin typeface="Helvetica Neue"/>
                <a:ea typeface="+mn-ea"/>
                <a:cs typeface="+mn-cs"/>
              </a:rPr>
              <a:t>The current economic conditions subindex sank to an all-time low of 55.4 </a:t>
            </a:r>
            <a:r>
              <a:rPr kumimoji="0" lang="en-US" sz="1400" b="0" i="0" u="none" strike="noStrike" kern="1200" cap="none" spc="0" normalizeH="0" baseline="0" noProof="0" dirty="0">
                <a:ln>
                  <a:noFill/>
                </a:ln>
                <a:effectLst/>
                <a:uLnTx/>
                <a:uFillTx/>
                <a:latin typeface="Helvetica Neue"/>
                <a:ea typeface="+mn-ea"/>
                <a:cs typeface="+mn-cs"/>
              </a:rPr>
              <a:t>(vs 63.3 in May) and the </a:t>
            </a:r>
            <a:r>
              <a:rPr kumimoji="0" lang="en-US" sz="1400" b="1" i="0" u="none" strike="noStrike" kern="1200" cap="none" spc="0" normalizeH="0" baseline="0" noProof="0" dirty="0">
                <a:ln>
                  <a:noFill/>
                </a:ln>
                <a:effectLst/>
                <a:highlight>
                  <a:srgbClr val="FFFF00"/>
                </a:highlight>
                <a:uLnTx/>
                <a:uFillTx/>
                <a:latin typeface="Helvetica Neue"/>
                <a:ea typeface="+mn-ea"/>
                <a:cs typeface="+mn-cs"/>
              </a:rPr>
              <a:t>expectations gauge plunged to 46.8, the lowest since May of 1980</a:t>
            </a:r>
            <a:r>
              <a:rPr kumimoji="0" lang="en-US" sz="1400" b="0" i="0" u="none" strike="noStrike" kern="1200" cap="none" spc="0" normalizeH="0" baseline="0" noProof="0" dirty="0">
                <a:ln>
                  <a:noFill/>
                </a:ln>
                <a:effectLst/>
                <a:uLnTx/>
                <a:uFillTx/>
                <a:latin typeface="Helvetica Neue"/>
                <a:ea typeface="+mn-ea"/>
                <a:cs typeface="+mn-cs"/>
              </a:rPr>
              <a:t>. Consumers' assessments of their personal financial situation worsened by 20%. </a:t>
            </a:r>
          </a:p>
          <a:p>
            <a:pPr marR="0" lvl="0" algn="l" defTabSz="9144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effectLst/>
                <a:uLnTx/>
                <a:uFillTx/>
                <a:latin typeface="Helvetica Neue"/>
                <a:ea typeface="+mn-ea"/>
                <a:cs typeface="+mn-cs"/>
              </a:rPr>
              <a:t>46% of consumers attributed their negative views to inflation, the biggest share since 1981.</a:t>
            </a:r>
            <a:r>
              <a:rPr kumimoji="0" lang="en-US" sz="17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endParaRPr kumimoji="0" lang="en-US" sz="1700" b="1" i="0" u="none" strike="noStrike" kern="1200" cap="none" spc="0" normalizeH="0" baseline="0" noProof="0" dirty="0">
              <a:ln>
                <a:noFill/>
              </a:ln>
              <a:effectLst/>
              <a:highlight>
                <a:srgbClr val="FFFF00"/>
              </a:highlight>
              <a:uLnTx/>
              <a:uFillTx/>
              <a:latin typeface="Arial" panose="020B0604020202020204" pitchFamily="34" charset="0"/>
              <a:ea typeface="+mn-ea"/>
              <a:cs typeface="Arial" panose="020B0604020202020204" pitchFamily="34" charset="0"/>
            </a:endParaRPr>
          </a:p>
        </p:txBody>
      </p:sp>
      <p:sp>
        <p:nvSpPr>
          <p:cNvPr id="10" name="Google Shape;228;p33">
            <a:extLst>
              <a:ext uri="{FF2B5EF4-FFF2-40B4-BE49-F238E27FC236}">
                <a16:creationId xmlns:a16="http://schemas.microsoft.com/office/drawing/2014/main" id="{2EDA959C-9750-442D-8A4D-60EF86A18B87}"/>
              </a:ext>
            </a:extLst>
          </p:cNvPr>
          <p:cNvSpPr txBox="1"/>
          <p:nvPr/>
        </p:nvSpPr>
        <p:spPr>
          <a:xfrm>
            <a:off x="525408" y="134172"/>
            <a:ext cx="11244720" cy="47728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kumimoji="0" lang="en-US" sz="2200" b="1"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rPr>
              <a:t>Consumer Confidence </a:t>
            </a:r>
            <a:r>
              <a:rPr lang="en-US" sz="2200" b="1" kern="0" dirty="0">
                <a:solidFill>
                  <a:srgbClr val="C00000"/>
                </a:solidFill>
                <a:latin typeface="Arial" panose="020B0604020202020204" pitchFamily="34" charset="0"/>
                <a:ea typeface="Arial"/>
                <a:cs typeface="Arial" panose="020B0604020202020204" pitchFamily="34" charset="0"/>
                <a:sym typeface="Arial"/>
              </a:rPr>
              <a:t>bounced in August off June Record low</a:t>
            </a:r>
            <a:r>
              <a:rPr kumimoji="0" lang="en-US" sz="2200" b="1"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rPr>
              <a:t> </a:t>
            </a:r>
            <a:r>
              <a:rPr kumimoji="0" lang="en-US" sz="2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rPr>
              <a:t>(</a:t>
            </a:r>
            <a:r>
              <a:rPr kumimoji="0" lang="en-US" sz="2200" b="1" i="0" u="none" strike="noStrike" kern="0" cap="none" spc="0" normalizeH="0" baseline="0" noProof="0" dirty="0">
                <a:ln>
                  <a:noFill/>
                </a:ln>
                <a:solidFill>
                  <a:prstClr val="black"/>
                </a:solidFill>
                <a:effectLst/>
                <a:highlight>
                  <a:srgbClr val="FFFF00"/>
                </a:highlight>
                <a:uLnTx/>
                <a:uFillTx/>
                <a:latin typeface="Arial" panose="020B0604020202020204" pitchFamily="34" charset="0"/>
                <a:ea typeface="Arial"/>
                <a:cs typeface="Arial" panose="020B0604020202020204" pitchFamily="34" charset="0"/>
                <a:sym typeface="Arial"/>
              </a:rPr>
              <a:t>Univ. of MI)</a:t>
            </a:r>
            <a:endParaRPr kumimoji="0" sz="2200" b="1" i="1"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endParaRPr>
          </a:p>
        </p:txBody>
      </p:sp>
      <p:pic>
        <p:nvPicPr>
          <p:cNvPr id="4" name="Picture 3">
            <a:extLst>
              <a:ext uri="{FF2B5EF4-FFF2-40B4-BE49-F238E27FC236}">
                <a16:creationId xmlns:a16="http://schemas.microsoft.com/office/drawing/2014/main" id="{154B81A0-75B5-D907-50E2-1483E100B016}"/>
              </a:ext>
            </a:extLst>
          </p:cNvPr>
          <p:cNvPicPr>
            <a:picLocks noChangeAspect="1"/>
          </p:cNvPicPr>
          <p:nvPr/>
        </p:nvPicPr>
        <p:blipFill>
          <a:blip r:embed="rId3"/>
          <a:stretch>
            <a:fillRect/>
          </a:stretch>
        </p:blipFill>
        <p:spPr>
          <a:xfrm>
            <a:off x="121325" y="3053155"/>
            <a:ext cx="6645813" cy="3087953"/>
          </a:xfrm>
          <a:prstGeom prst="rect">
            <a:avLst/>
          </a:prstGeom>
        </p:spPr>
      </p:pic>
      <p:sp>
        <p:nvSpPr>
          <p:cNvPr id="19" name="TextBox 18">
            <a:extLst>
              <a:ext uri="{FF2B5EF4-FFF2-40B4-BE49-F238E27FC236}">
                <a16:creationId xmlns:a16="http://schemas.microsoft.com/office/drawing/2014/main" id="{D8F0F015-A07E-995A-692B-8D1AEB09341A}"/>
              </a:ext>
            </a:extLst>
          </p:cNvPr>
          <p:cNvSpPr txBox="1"/>
          <p:nvPr/>
        </p:nvSpPr>
        <p:spPr>
          <a:xfrm>
            <a:off x="86489" y="6499283"/>
            <a:ext cx="611579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4"/>
              </a:rPr>
              <a:t>https://tradingeconomics.com/united-states/consumer-confidence</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3C99638B-EB10-C588-2F4A-2FF96DDF6187}"/>
              </a:ext>
            </a:extLst>
          </p:cNvPr>
          <p:cNvSpPr txBox="1"/>
          <p:nvPr/>
        </p:nvSpPr>
        <p:spPr>
          <a:xfrm>
            <a:off x="688769" y="3014058"/>
            <a:ext cx="56645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C00000"/>
                </a:solidFill>
                <a:effectLst/>
                <a:uLnTx/>
                <a:uFillTx/>
                <a:latin typeface="Calibri" panose="020F0502020204030204"/>
                <a:ea typeface="+mn-ea"/>
                <a:cs typeface="+mn-cs"/>
              </a:rPr>
              <a:t>Univ. of MI Consumer Confidence – Record Low in June!</a:t>
            </a:r>
          </a:p>
        </p:txBody>
      </p:sp>
      <p:cxnSp>
        <p:nvCxnSpPr>
          <p:cNvPr id="11" name="Straight Arrow Connector 10">
            <a:extLst>
              <a:ext uri="{FF2B5EF4-FFF2-40B4-BE49-F238E27FC236}">
                <a16:creationId xmlns:a16="http://schemas.microsoft.com/office/drawing/2014/main" id="{40222741-DDAD-9881-68B3-88EB79C193B8}"/>
              </a:ext>
            </a:extLst>
          </p:cNvPr>
          <p:cNvCxnSpPr>
            <a:cxnSpLocks/>
          </p:cNvCxnSpPr>
          <p:nvPr/>
        </p:nvCxnSpPr>
        <p:spPr>
          <a:xfrm>
            <a:off x="2865120" y="5219804"/>
            <a:ext cx="3488179" cy="13596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72D55DB-13B7-59DE-3C2C-C92771772C65}"/>
              </a:ext>
            </a:extLst>
          </p:cNvPr>
          <p:cNvSpPr txBox="1"/>
          <p:nvPr/>
        </p:nvSpPr>
        <p:spPr>
          <a:xfrm>
            <a:off x="1984132" y="5259488"/>
            <a:ext cx="149629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a:ea typeface="+mn-ea"/>
                <a:cs typeface="+mn-cs"/>
              </a:rPr>
              <a:t>58.7 June 1980</a:t>
            </a:r>
          </a:p>
        </p:txBody>
      </p:sp>
      <p:sp>
        <p:nvSpPr>
          <p:cNvPr id="14" name="TextBox 13">
            <a:extLst>
              <a:ext uri="{FF2B5EF4-FFF2-40B4-BE49-F238E27FC236}">
                <a16:creationId xmlns:a16="http://schemas.microsoft.com/office/drawing/2014/main" id="{E99DD6B2-F616-27F8-B1F7-6452FAF28666}"/>
              </a:ext>
            </a:extLst>
          </p:cNvPr>
          <p:cNvSpPr txBox="1"/>
          <p:nvPr/>
        </p:nvSpPr>
        <p:spPr>
          <a:xfrm>
            <a:off x="5547676" y="5352610"/>
            <a:ext cx="149629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a:ea typeface="+mn-ea"/>
                <a:cs typeface="+mn-cs"/>
              </a:rPr>
              <a:t>50.2 June 2022</a:t>
            </a:r>
          </a:p>
        </p:txBody>
      </p:sp>
      <p:pic>
        <p:nvPicPr>
          <p:cNvPr id="8" name="Picture 7">
            <a:extLst>
              <a:ext uri="{FF2B5EF4-FFF2-40B4-BE49-F238E27FC236}">
                <a16:creationId xmlns:a16="http://schemas.microsoft.com/office/drawing/2014/main" id="{C2141C52-8879-D470-C043-E5855AF1ACEB}"/>
              </a:ext>
            </a:extLst>
          </p:cNvPr>
          <p:cNvPicPr>
            <a:picLocks noChangeAspect="1"/>
          </p:cNvPicPr>
          <p:nvPr/>
        </p:nvPicPr>
        <p:blipFill>
          <a:blip r:embed="rId5"/>
          <a:stretch>
            <a:fillRect/>
          </a:stretch>
        </p:blipFill>
        <p:spPr>
          <a:xfrm>
            <a:off x="6956178" y="2714654"/>
            <a:ext cx="4675419" cy="3116946"/>
          </a:xfrm>
          <a:prstGeom prst="rect">
            <a:avLst/>
          </a:prstGeom>
          <a:ln w="19050">
            <a:solidFill>
              <a:schemeClr val="tx1"/>
            </a:solidFill>
          </a:ln>
        </p:spPr>
      </p:pic>
      <p:sp>
        <p:nvSpPr>
          <p:cNvPr id="9" name="Arrow: Down 8">
            <a:extLst>
              <a:ext uri="{FF2B5EF4-FFF2-40B4-BE49-F238E27FC236}">
                <a16:creationId xmlns:a16="http://schemas.microsoft.com/office/drawing/2014/main" id="{7B37B45E-F4B0-8BAC-4467-10ABFDB532DE}"/>
              </a:ext>
            </a:extLst>
          </p:cNvPr>
          <p:cNvSpPr/>
          <p:nvPr/>
        </p:nvSpPr>
        <p:spPr>
          <a:xfrm>
            <a:off x="10935472" y="4089365"/>
            <a:ext cx="252736" cy="629587"/>
          </a:xfrm>
          <a:prstGeom prst="downArrow">
            <a:avLst/>
          </a:prstGeom>
          <a:solidFill>
            <a:srgbClr val="FFFF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Google Shape;276;p39">
            <a:extLst>
              <a:ext uri="{FF2B5EF4-FFF2-40B4-BE49-F238E27FC236}">
                <a16:creationId xmlns:a16="http://schemas.microsoft.com/office/drawing/2014/main" id="{B5F1705B-4DEE-B110-8E37-22AAC568D36D}"/>
              </a:ext>
            </a:extLst>
          </p:cNvPr>
          <p:cNvCxnSpPr>
            <a:cxnSpLocks/>
          </p:cNvCxnSpPr>
          <p:nvPr/>
        </p:nvCxnSpPr>
        <p:spPr>
          <a:xfrm>
            <a:off x="0" y="710591"/>
            <a:ext cx="12192000" cy="0"/>
          </a:xfrm>
          <a:prstGeom prst="straightConnector1">
            <a:avLst/>
          </a:prstGeom>
          <a:noFill/>
          <a:ln w="57150" cap="flat" cmpd="sng">
            <a:solidFill>
              <a:srgbClr val="333333"/>
            </a:solidFill>
            <a:prstDash val="solid"/>
            <a:round/>
            <a:headEnd type="none" w="sm" len="sm"/>
            <a:tailEnd type="none" w="sm" len="sm"/>
          </a:ln>
        </p:spPr>
      </p:cxnSp>
      <p:sp>
        <p:nvSpPr>
          <p:cNvPr id="7" name="Google Shape;233;p33">
            <a:extLst>
              <a:ext uri="{FF2B5EF4-FFF2-40B4-BE49-F238E27FC236}">
                <a16:creationId xmlns:a16="http://schemas.microsoft.com/office/drawing/2014/main" id="{F1F7036E-2C3B-F998-CD74-0B3CB9F4A155}"/>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14</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906144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BD5B2A1-579D-4843-9392-AF4B71BA5293}"/>
              </a:ext>
            </a:extLst>
          </p:cNvPr>
          <p:cNvSpPr txBox="1"/>
          <p:nvPr/>
        </p:nvSpPr>
        <p:spPr>
          <a:xfrm>
            <a:off x="854283" y="807412"/>
            <a:ext cx="10483434" cy="158504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NFIB Small Business Index: </a:t>
            </a:r>
          </a:p>
          <a:p>
            <a:pPr marR="0" lvl="0" algn="l" defTabSz="914400" rtl="0" eaLnBrk="1" fontAlgn="auto" latinLnBrk="0" hangingPunct="1">
              <a:lnSpc>
                <a:spcPct val="100000"/>
              </a:lnSpc>
              <a:spcBef>
                <a:spcPts val="0"/>
              </a:spcBef>
              <a:spcAft>
                <a:spcPts val="0"/>
              </a:spcAft>
              <a:buClrTx/>
              <a:buSzTx/>
              <a:tabLst/>
              <a:defRPr/>
            </a:pPr>
            <a:r>
              <a:rPr lang="en-US" sz="1600" b="0" i="0" dirty="0">
                <a:effectLst/>
                <a:latin typeface="Arial" panose="020B0604020202020204" pitchFamily="34" charset="0"/>
                <a:cs typeface="Arial" panose="020B0604020202020204" pitchFamily="34" charset="0"/>
              </a:rPr>
              <a:t>The NFIB Small Business Optimism Index in the United States </a:t>
            </a:r>
            <a:r>
              <a:rPr lang="en-US" sz="1600" b="1" i="0" dirty="0">
                <a:effectLst/>
                <a:highlight>
                  <a:srgbClr val="FFFF00"/>
                </a:highlight>
                <a:latin typeface="Arial" panose="020B0604020202020204" pitchFamily="34" charset="0"/>
                <a:cs typeface="Arial" panose="020B0604020202020204" pitchFamily="34" charset="0"/>
              </a:rPr>
              <a:t>edged higher to 89.9 in July of 2022 but remained close to a 9-1/2-year low of 89.5 hit in June, pointing to a subdued level of confidence, well below the historical average of 98. 37%</a:t>
            </a:r>
            <a:r>
              <a:rPr lang="en-US" sz="1600" b="1" i="0" dirty="0">
                <a:effectLst/>
                <a:latin typeface="Arial" panose="020B0604020202020204" pitchFamily="34" charset="0"/>
                <a:cs typeface="Arial" panose="020B0604020202020204" pitchFamily="34" charset="0"/>
              </a:rPr>
              <a:t> </a:t>
            </a:r>
            <a:r>
              <a:rPr lang="en-US" sz="1600" b="0" i="0" dirty="0">
                <a:effectLst/>
                <a:latin typeface="Arial" panose="020B0604020202020204" pitchFamily="34" charset="0"/>
                <a:cs typeface="Arial" panose="020B0604020202020204" pitchFamily="34" charset="0"/>
              </a:rPr>
              <a:t>of business owners reported that inflation was their most important problem and 49% had job openings they could not fill. </a:t>
            </a:r>
            <a:r>
              <a:rPr lang="en-US" sz="1600" b="1" i="0" dirty="0">
                <a:effectLst/>
                <a:highlight>
                  <a:srgbClr val="FFFF00"/>
                </a:highlight>
                <a:latin typeface="Arial" panose="020B0604020202020204" pitchFamily="34" charset="0"/>
                <a:cs typeface="Arial" panose="020B0604020202020204" pitchFamily="34" charset="0"/>
              </a:rPr>
              <a:t>This Index is a bellwether for CRE leasing </a:t>
            </a:r>
            <a:r>
              <a:rPr lang="en-US" sz="1600" b="1" dirty="0">
                <a:highlight>
                  <a:srgbClr val="FFFF00"/>
                </a:highlight>
                <a:latin typeface="Arial" panose="020B0604020202020204" pitchFamily="34" charset="0"/>
                <a:cs typeface="Arial" panose="020B0604020202020204" pitchFamily="34" charset="0"/>
              </a:rPr>
              <a:t>activity</a:t>
            </a:r>
            <a:r>
              <a:rPr lang="en-US" sz="1600" dirty="0">
                <a:solidFill>
                  <a:srgbClr val="333333"/>
                </a:solidFill>
                <a:latin typeface="Arial" panose="020B0604020202020204" pitchFamily="34" charset="0"/>
                <a:cs typeface="Arial" panose="020B0604020202020204" pitchFamily="34" charset="0"/>
              </a:rPr>
              <a:t>. </a:t>
            </a:r>
            <a:endParaRPr lang="en-US" sz="1600" b="0" i="0" dirty="0">
              <a:solidFill>
                <a:srgbClr val="333333"/>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en-US" sz="1600" b="1" i="0" u="none" strike="noStrike" kern="1200" cap="none" spc="0" normalizeH="0" baseline="0" noProof="0" dirty="0">
              <a:ln>
                <a:noFill/>
              </a:ln>
              <a:solidFill>
                <a:srgbClr val="C00000"/>
              </a:solidFill>
              <a:effectLst/>
              <a:highlight>
                <a:srgbClr val="FFFF00"/>
              </a:highlight>
              <a:uLnTx/>
              <a:uFillTx/>
              <a:latin typeface="Arial" panose="020B0604020202020204" pitchFamily="34" charset="0"/>
              <a:cs typeface="Arial" panose="020B0604020202020204" pitchFamily="34" charset="0"/>
            </a:endParaRPr>
          </a:p>
        </p:txBody>
      </p:sp>
      <p:sp>
        <p:nvSpPr>
          <p:cNvPr id="10" name="Google Shape;228;p33">
            <a:extLst>
              <a:ext uri="{FF2B5EF4-FFF2-40B4-BE49-F238E27FC236}">
                <a16:creationId xmlns:a16="http://schemas.microsoft.com/office/drawing/2014/main" id="{2EDA959C-9750-442D-8A4D-60EF86A18B87}"/>
              </a:ext>
            </a:extLst>
          </p:cNvPr>
          <p:cNvSpPr txBox="1"/>
          <p:nvPr/>
        </p:nvSpPr>
        <p:spPr>
          <a:xfrm>
            <a:off x="530404" y="69433"/>
            <a:ext cx="11131192" cy="47728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2800" b="1" kern="0" dirty="0">
                <a:solidFill>
                  <a:srgbClr val="C00000"/>
                </a:solidFill>
                <a:latin typeface="Arial" panose="020B0604020202020204" pitchFamily="34" charset="0"/>
                <a:ea typeface="Arial"/>
                <a:cs typeface="Arial" panose="020B0604020202020204" pitchFamily="34" charset="0"/>
                <a:sym typeface="Arial"/>
              </a:rPr>
              <a:t>NFIB Small</a:t>
            </a:r>
            <a:r>
              <a:rPr kumimoji="0" lang="en-US" sz="2800" b="1"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rPr>
              <a:t> Business Confidence is UP </a:t>
            </a:r>
            <a:r>
              <a:rPr kumimoji="0" lang="en-US" sz="2800" b="1" i="0" u="none" strike="noStrike" kern="0" cap="none" spc="0" normalizeH="0" baseline="0" noProof="0" dirty="0">
                <a:ln>
                  <a:noFill/>
                </a:ln>
                <a:effectLst/>
                <a:uLnTx/>
                <a:uFillTx/>
                <a:latin typeface="Arial" panose="020B0604020202020204" pitchFamily="34" charset="0"/>
                <a:ea typeface="Arial"/>
                <a:cs typeface="Arial" panose="020B0604020202020204" pitchFamily="34" charset="0"/>
                <a:sym typeface="Arial"/>
              </a:rPr>
              <a:t>as Energy Cost Decline</a:t>
            </a:r>
            <a:endParaRPr kumimoji="0" sz="2200" b="1" i="1" u="none" strike="noStrike" kern="0" cap="none" spc="0" normalizeH="0" baseline="0" noProof="0" dirty="0">
              <a:ln>
                <a:noFill/>
              </a:ln>
              <a:effectLst/>
              <a:uLnTx/>
              <a:uFillTx/>
              <a:latin typeface="Arial" panose="020B0604020202020204" pitchFamily="34" charset="0"/>
              <a:ea typeface="Arial"/>
              <a:cs typeface="Arial" panose="020B0604020202020204" pitchFamily="34" charset="0"/>
              <a:sym typeface="Arial"/>
            </a:endParaRPr>
          </a:p>
        </p:txBody>
      </p:sp>
      <p:cxnSp>
        <p:nvCxnSpPr>
          <p:cNvPr id="13" name="Google Shape;276;p39">
            <a:extLst>
              <a:ext uri="{FF2B5EF4-FFF2-40B4-BE49-F238E27FC236}">
                <a16:creationId xmlns:a16="http://schemas.microsoft.com/office/drawing/2014/main" id="{208E6C52-3E68-4B52-83CE-7DA20180DE10}"/>
              </a:ext>
            </a:extLst>
          </p:cNvPr>
          <p:cNvCxnSpPr>
            <a:cxnSpLocks/>
          </p:cNvCxnSpPr>
          <p:nvPr/>
        </p:nvCxnSpPr>
        <p:spPr>
          <a:xfrm>
            <a:off x="0" y="665963"/>
            <a:ext cx="12192000" cy="0"/>
          </a:xfrm>
          <a:prstGeom prst="straightConnector1">
            <a:avLst/>
          </a:prstGeom>
          <a:noFill/>
          <a:ln w="57150" cap="flat" cmpd="sng">
            <a:solidFill>
              <a:srgbClr val="333333"/>
            </a:solidFill>
            <a:prstDash val="solid"/>
            <a:round/>
            <a:headEnd type="none" w="sm" len="sm"/>
            <a:tailEnd type="none" w="sm" len="sm"/>
          </a:ln>
        </p:spPr>
      </p:cxnSp>
      <p:sp>
        <p:nvSpPr>
          <p:cNvPr id="15" name="Google Shape;233;p33">
            <a:extLst>
              <a:ext uri="{FF2B5EF4-FFF2-40B4-BE49-F238E27FC236}">
                <a16:creationId xmlns:a16="http://schemas.microsoft.com/office/drawing/2014/main" id="{2D73864F-58A4-4BCD-8285-ED2B3A35AA92}"/>
              </a:ext>
            </a:extLst>
          </p:cNvPr>
          <p:cNvSpPr txBox="1">
            <a:spLocks/>
          </p:cNvSpPr>
          <p:nvPr/>
        </p:nvSpPr>
        <p:spPr>
          <a:xfrm>
            <a:off x="10790362" y="6368648"/>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15</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pic>
        <p:nvPicPr>
          <p:cNvPr id="7" name="Picture 6">
            <a:extLst>
              <a:ext uri="{FF2B5EF4-FFF2-40B4-BE49-F238E27FC236}">
                <a16:creationId xmlns:a16="http://schemas.microsoft.com/office/drawing/2014/main" id="{C64D3D0D-54AE-C13F-304F-C006B8C780CB}"/>
              </a:ext>
            </a:extLst>
          </p:cNvPr>
          <p:cNvPicPr>
            <a:picLocks noChangeAspect="1"/>
          </p:cNvPicPr>
          <p:nvPr/>
        </p:nvPicPr>
        <p:blipFill>
          <a:blip r:embed="rId3"/>
          <a:stretch>
            <a:fillRect/>
          </a:stretch>
        </p:blipFill>
        <p:spPr>
          <a:xfrm>
            <a:off x="2033307" y="2307212"/>
            <a:ext cx="7740280" cy="3893956"/>
          </a:xfrm>
          <a:prstGeom prst="rect">
            <a:avLst/>
          </a:prstGeom>
          <a:ln w="19050">
            <a:solidFill>
              <a:schemeClr val="tx1"/>
            </a:solidFill>
          </a:ln>
        </p:spPr>
      </p:pic>
      <p:sp>
        <p:nvSpPr>
          <p:cNvPr id="9" name="TextBox 8">
            <a:extLst>
              <a:ext uri="{FF2B5EF4-FFF2-40B4-BE49-F238E27FC236}">
                <a16:creationId xmlns:a16="http://schemas.microsoft.com/office/drawing/2014/main" id="{7F1A62CF-E064-9C3B-7E23-59684FF857A3}"/>
              </a:ext>
            </a:extLst>
          </p:cNvPr>
          <p:cNvSpPr txBox="1"/>
          <p:nvPr/>
        </p:nvSpPr>
        <p:spPr>
          <a:xfrm>
            <a:off x="100677" y="6467515"/>
            <a:ext cx="6123482" cy="261610"/>
          </a:xfrm>
          <a:prstGeom prst="rect">
            <a:avLst/>
          </a:prstGeom>
          <a:noFill/>
        </p:spPr>
        <p:txBody>
          <a:bodyPr wrap="square">
            <a:spAutoFit/>
          </a:bodyPr>
          <a:lstStyle/>
          <a:p>
            <a:r>
              <a:rPr lang="en-US" sz="1100" dirty="0">
                <a:latin typeface="Arial" panose="020B0604020202020204" pitchFamily="34" charset="0"/>
                <a:cs typeface="Arial" panose="020B0604020202020204" pitchFamily="34" charset="0"/>
                <a:hlinkClick r:id="rId4"/>
              </a:rPr>
              <a:t>https://tradingeconomics.com/united-states/nfib-business-optimism-index</a:t>
            </a:r>
            <a:r>
              <a:rPr lang="en-US" sz="1100" dirty="0">
                <a:latin typeface="Arial" panose="020B0604020202020204" pitchFamily="34" charset="0"/>
                <a:cs typeface="Arial" panose="020B0604020202020204" pitchFamily="34" charset="0"/>
              </a:rPr>
              <a:t> </a:t>
            </a:r>
          </a:p>
        </p:txBody>
      </p:sp>
      <p:sp>
        <p:nvSpPr>
          <p:cNvPr id="2" name="Arrow: Right 1">
            <a:extLst>
              <a:ext uri="{FF2B5EF4-FFF2-40B4-BE49-F238E27FC236}">
                <a16:creationId xmlns:a16="http://schemas.microsoft.com/office/drawing/2014/main" id="{37FFE9D3-C0EE-C276-0C55-66B5A96155DD}"/>
              </a:ext>
            </a:extLst>
          </p:cNvPr>
          <p:cNvSpPr/>
          <p:nvPr/>
        </p:nvSpPr>
        <p:spPr>
          <a:xfrm rot="2023909" flipH="1">
            <a:off x="9245983" y="5695470"/>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Arrow: Right 2">
            <a:extLst>
              <a:ext uri="{FF2B5EF4-FFF2-40B4-BE49-F238E27FC236}">
                <a16:creationId xmlns:a16="http://schemas.microsoft.com/office/drawing/2014/main" id="{5D55F17F-FAC9-8C3B-FFB4-A3905DA22F21}"/>
              </a:ext>
            </a:extLst>
          </p:cNvPr>
          <p:cNvSpPr/>
          <p:nvPr/>
        </p:nvSpPr>
        <p:spPr>
          <a:xfrm rot="2023909" flipH="1">
            <a:off x="10726497" y="1903214"/>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12017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oogle Shape;276;p39">
            <a:extLst>
              <a:ext uri="{FF2B5EF4-FFF2-40B4-BE49-F238E27FC236}">
                <a16:creationId xmlns:a16="http://schemas.microsoft.com/office/drawing/2014/main" id="{F87071AB-5320-4A50-BFD3-DDE4624DCF21}"/>
              </a:ext>
            </a:extLst>
          </p:cNvPr>
          <p:cNvCxnSpPr>
            <a:cxnSpLocks/>
          </p:cNvCxnSpPr>
          <p:nvPr/>
        </p:nvCxnSpPr>
        <p:spPr>
          <a:xfrm>
            <a:off x="0" y="718983"/>
            <a:ext cx="12192000" cy="0"/>
          </a:xfrm>
          <a:prstGeom prst="straightConnector1">
            <a:avLst/>
          </a:prstGeom>
          <a:noFill/>
          <a:ln w="57150" cap="flat" cmpd="sng">
            <a:solidFill>
              <a:srgbClr val="333333"/>
            </a:solidFill>
            <a:prstDash val="solid"/>
            <a:round/>
            <a:headEnd type="none" w="sm" len="sm"/>
            <a:tailEnd type="none" w="sm" len="sm"/>
          </a:ln>
        </p:spPr>
      </p:cxnSp>
      <p:sp>
        <p:nvSpPr>
          <p:cNvPr id="10" name="TextBox 9">
            <a:extLst>
              <a:ext uri="{FF2B5EF4-FFF2-40B4-BE49-F238E27FC236}">
                <a16:creationId xmlns:a16="http://schemas.microsoft.com/office/drawing/2014/main" id="{EDCF6DAC-04AD-473F-AFB7-ED2A53836477}"/>
              </a:ext>
            </a:extLst>
          </p:cNvPr>
          <p:cNvSpPr txBox="1"/>
          <p:nvPr/>
        </p:nvSpPr>
        <p:spPr>
          <a:xfrm>
            <a:off x="2706795" y="92183"/>
            <a:ext cx="7080069"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The Misery Index: </a:t>
            </a:r>
            <a:r>
              <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US &amp; Europe Miserable</a:t>
            </a:r>
          </a:p>
        </p:txBody>
      </p:sp>
      <p:pic>
        <p:nvPicPr>
          <p:cNvPr id="2" name="Picture 1" descr="Chart, line chart&#10;&#10;Description automatically generated">
            <a:extLst>
              <a:ext uri="{FF2B5EF4-FFF2-40B4-BE49-F238E27FC236}">
                <a16:creationId xmlns:a16="http://schemas.microsoft.com/office/drawing/2014/main" id="{182B1D2E-ABAA-2C7F-D58D-4C9207E3EA8A}"/>
              </a:ext>
            </a:extLst>
          </p:cNvPr>
          <p:cNvPicPr>
            <a:picLocks noChangeAspect="1"/>
          </p:cNvPicPr>
          <p:nvPr/>
        </p:nvPicPr>
        <p:blipFill>
          <a:blip r:embed="rId2"/>
          <a:stretch>
            <a:fillRect/>
          </a:stretch>
        </p:blipFill>
        <p:spPr>
          <a:xfrm>
            <a:off x="2875995" y="983067"/>
            <a:ext cx="6276729" cy="3477013"/>
          </a:xfrm>
          <a:prstGeom prst="rect">
            <a:avLst/>
          </a:prstGeom>
          <a:ln w="12700">
            <a:solidFill>
              <a:schemeClr val="tx1"/>
            </a:solidFill>
          </a:ln>
        </p:spPr>
      </p:pic>
      <p:sp>
        <p:nvSpPr>
          <p:cNvPr id="4" name="TextBox 3">
            <a:extLst>
              <a:ext uri="{FF2B5EF4-FFF2-40B4-BE49-F238E27FC236}">
                <a16:creationId xmlns:a16="http://schemas.microsoft.com/office/drawing/2014/main" id="{5CEF9F8F-8E61-6595-AEF6-F04ACA731162}"/>
              </a:ext>
            </a:extLst>
          </p:cNvPr>
          <p:cNvSpPr txBox="1"/>
          <p:nvPr/>
        </p:nvSpPr>
        <p:spPr>
          <a:xfrm>
            <a:off x="87922" y="6512452"/>
            <a:ext cx="8624341" cy="261610"/>
          </a:xfrm>
          <a:prstGeom prst="rect">
            <a:avLst/>
          </a:prstGeom>
          <a:noFill/>
        </p:spPr>
        <p:txBody>
          <a:bodyPr wrap="square">
            <a:spAutoFit/>
          </a:bodyPr>
          <a:lstStyle/>
          <a:p>
            <a:pPr marL="0" marR="0"/>
            <a:r>
              <a:rPr lang="en-US"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https://www.forbes.com/sites/petercohan/2022/05/17/new-misery-index-at-12-year-high/?sh=480337b32ac9</a:t>
            </a:r>
            <a:r>
              <a:rPr lang="en-US"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endParaRPr lang="en-US" sz="11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TextBox 4">
            <a:extLst>
              <a:ext uri="{FF2B5EF4-FFF2-40B4-BE49-F238E27FC236}">
                <a16:creationId xmlns:a16="http://schemas.microsoft.com/office/drawing/2014/main" id="{7B780481-B902-1B8A-1609-98651ACF179B}"/>
              </a:ext>
            </a:extLst>
          </p:cNvPr>
          <p:cNvSpPr txBox="1"/>
          <p:nvPr/>
        </p:nvSpPr>
        <p:spPr>
          <a:xfrm>
            <a:off x="322229" y="1631053"/>
            <a:ext cx="2635406" cy="4031873"/>
          </a:xfrm>
          <a:prstGeom prst="rect">
            <a:avLst/>
          </a:prstGeom>
          <a:noFill/>
        </p:spPr>
        <p:txBody>
          <a:bodyPr wrap="square" rtlCol="0">
            <a:spAutoFit/>
          </a:bodyPr>
          <a:lstStyle/>
          <a:p>
            <a:pPr marL="0" marR="0"/>
            <a:r>
              <a:rPr lang="en-US" b="1" u="sng"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 Old Misery Index</a:t>
            </a:r>
          </a:p>
          <a:p>
            <a:pPr marL="0" marR="0"/>
            <a:r>
              <a:rPr lang="en-US"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The last time we had high inflation in the US was in the 1970s. An economist, Arthur Okun, created a simple misery index by </a:t>
            </a:r>
            <a:r>
              <a:rPr lang="en-US" sz="1600" b="1" dirty="0">
                <a:solidFill>
                  <a:srgbClr val="333333"/>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adding the nation’s annual inflation &amp; unemployment rates</a:t>
            </a:r>
            <a:r>
              <a:rPr lang="en-US"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Dubbed STAGFLATION, several years of high inflation and high unemployment yielded </a:t>
            </a:r>
            <a:r>
              <a:rPr lang="en-US" sz="1600" b="1" dirty="0">
                <a:solidFill>
                  <a:srgbClr val="333333"/>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a misery index of 12.7% in 1976</a:t>
            </a:r>
            <a:r>
              <a:rPr lang="en-US"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10D8331-9222-0579-AE83-00BB0B11B1C1}"/>
              </a:ext>
            </a:extLst>
          </p:cNvPr>
          <p:cNvSpPr txBox="1"/>
          <p:nvPr/>
        </p:nvSpPr>
        <p:spPr>
          <a:xfrm>
            <a:off x="9201808" y="1631053"/>
            <a:ext cx="2667963" cy="4308872"/>
          </a:xfrm>
          <a:prstGeom prst="rect">
            <a:avLst/>
          </a:prstGeom>
          <a:noFill/>
        </p:spPr>
        <p:txBody>
          <a:bodyPr wrap="square" rtlCol="0">
            <a:spAutoFit/>
          </a:bodyPr>
          <a:lstStyle/>
          <a:p>
            <a:pPr marL="0" marR="0"/>
            <a:r>
              <a:rPr lang="en-US" b="1" u="sng"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 New Misery Index</a:t>
            </a:r>
          </a:p>
          <a:p>
            <a:pPr marL="0" marR="0"/>
            <a:r>
              <a:rPr lang="en-US"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Things in the economy have changed since the 1970s - most notably more people own stocks. </a:t>
            </a:r>
            <a:r>
              <a:rPr lang="en-US" sz="1600" b="1" dirty="0">
                <a:solidFill>
                  <a:srgbClr val="333333"/>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The new misery index adds the inflation rate to the unemployment rate while subtracting GDP growth and the annual increase in the S&amp;P 500.</a:t>
            </a:r>
            <a:r>
              <a:rPr lang="en-US" sz="16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If the new misery index is negative, people are happier than if it is positive. </a:t>
            </a:r>
            <a:r>
              <a:rPr lang="en-US" sz="1600" b="1" dirty="0">
                <a:solidFill>
                  <a:srgbClr val="333333"/>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Sadly at 29.2, the new misery index is higher than it has been in the last 12 years</a:t>
            </a:r>
            <a:r>
              <a:rPr lang="en-US" sz="16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74FF810-4393-3F19-1FA4-3B0DE0483252}"/>
              </a:ext>
            </a:extLst>
          </p:cNvPr>
          <p:cNvSpPr txBox="1"/>
          <p:nvPr/>
        </p:nvSpPr>
        <p:spPr>
          <a:xfrm>
            <a:off x="5100083" y="4616842"/>
            <a:ext cx="2293494" cy="2096087"/>
          </a:xfrm>
          <a:prstGeom prst="rect">
            <a:avLst/>
          </a:prstGeom>
          <a:noFill/>
        </p:spPr>
        <p:txBody>
          <a:bodyPr wrap="square" rtlCol="0">
            <a:spAutoFit/>
          </a:bodyPr>
          <a:lstStyle/>
          <a:p>
            <a:pPr marL="342900" marR="0" lvl="0" indent="-342900">
              <a:lnSpc>
                <a:spcPct val="107000"/>
              </a:lnSpc>
              <a:spcBef>
                <a:spcPts val="0"/>
              </a:spcBef>
              <a:spcAft>
                <a:spcPts val="1200"/>
              </a:spcAft>
              <a:buSzPts val="1000"/>
              <a:buFont typeface="Symbol" panose="05050102010706020507" pitchFamily="18" charset="2"/>
              <a:buChar char=""/>
              <a:tabLst>
                <a:tab pos="457200" algn="l"/>
              </a:tabLst>
            </a:pPr>
            <a:r>
              <a:rPr lang="en-US" sz="1200" dirty="0">
                <a:solidFill>
                  <a:srgbClr val="333333"/>
                </a:solidFill>
                <a:effectLst/>
                <a:latin typeface="Arial" panose="020B0604020202020204" pitchFamily="34" charset="0"/>
                <a:ea typeface="Calibri" panose="020F0502020204030204" pitchFamily="34" charset="0"/>
                <a:cs typeface="Arial" panose="020B0604020202020204" pitchFamily="34" charset="0"/>
              </a:rPr>
              <a:t>Inflation rate: </a:t>
            </a:r>
            <a:r>
              <a:rPr lang="en-US" sz="12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8.3%</a:t>
            </a:r>
          </a:p>
          <a:p>
            <a:pPr marL="342900" marR="0" lvl="0" indent="-342900">
              <a:lnSpc>
                <a:spcPct val="107000"/>
              </a:lnSpc>
              <a:spcBef>
                <a:spcPts val="0"/>
              </a:spcBef>
              <a:spcAft>
                <a:spcPts val="1200"/>
              </a:spcAft>
              <a:buSzPts val="1000"/>
              <a:buFont typeface="Symbol" panose="05050102010706020507" pitchFamily="18" charset="2"/>
              <a:buChar char=""/>
              <a:tabLst>
                <a:tab pos="457200" algn="l"/>
              </a:tabLst>
            </a:pPr>
            <a:r>
              <a:rPr lang="en-US" sz="1200" dirty="0">
                <a:solidFill>
                  <a:srgbClr val="333333"/>
                </a:solidFill>
                <a:effectLst/>
                <a:latin typeface="Arial" panose="020B0604020202020204" pitchFamily="34" charset="0"/>
                <a:ea typeface="Calibri" panose="020F0502020204030204" pitchFamily="34" charset="0"/>
                <a:cs typeface="Arial" panose="020B0604020202020204" pitchFamily="34" charset="0"/>
              </a:rPr>
              <a:t>Unemployment rate: </a:t>
            </a:r>
            <a:r>
              <a:rPr lang="en-US" sz="12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3.6%</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1200"/>
              </a:spcAft>
              <a:buSzPts val="1000"/>
              <a:buFont typeface="Symbol" panose="05050102010706020507" pitchFamily="18" charset="2"/>
              <a:buChar char=""/>
              <a:tabLst>
                <a:tab pos="457200" algn="l"/>
              </a:tabLst>
            </a:pPr>
            <a:r>
              <a:rPr lang="en-US" sz="1200" dirty="0">
                <a:solidFill>
                  <a:srgbClr val="333333"/>
                </a:solidFill>
                <a:effectLst/>
                <a:latin typeface="Arial" panose="020B0604020202020204" pitchFamily="34" charset="0"/>
                <a:ea typeface="Calibri" panose="020F0502020204030204" pitchFamily="34" charset="0"/>
                <a:cs typeface="Arial" panose="020B0604020202020204" pitchFamily="34" charset="0"/>
              </a:rPr>
              <a:t>GDP growth: </a:t>
            </a:r>
            <a:r>
              <a:rPr lang="en-US" sz="12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-1.4%</a:t>
            </a:r>
            <a:endParaRPr lang="en-US" sz="1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1200"/>
              </a:spcAft>
              <a:buSzPts val="1000"/>
              <a:buFont typeface="Symbol" panose="05050102010706020507" pitchFamily="18" charset="2"/>
              <a:buChar char=""/>
              <a:tabLst>
                <a:tab pos="457200" algn="l"/>
              </a:tabLst>
            </a:pPr>
            <a:r>
              <a:rPr lang="en-US" sz="1200" dirty="0">
                <a:solidFill>
                  <a:srgbClr val="333333"/>
                </a:solidFill>
                <a:effectLst/>
                <a:latin typeface="Arial" panose="020B0604020202020204" pitchFamily="34" charset="0"/>
                <a:ea typeface="Calibri" panose="020F0502020204030204" pitchFamily="34" charset="0"/>
                <a:cs typeface="Arial" panose="020B0604020202020204" pitchFamily="34" charset="0"/>
              </a:rPr>
              <a:t>S&amp;P 500 change: </a:t>
            </a:r>
            <a:r>
              <a:rPr lang="en-US" sz="12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-15.9%</a:t>
            </a:r>
          </a:p>
          <a:p>
            <a:pPr marR="0" lvl="0">
              <a:lnSpc>
                <a:spcPct val="107000"/>
              </a:lnSpc>
              <a:spcBef>
                <a:spcPts val="0"/>
              </a:spcBef>
              <a:spcAft>
                <a:spcPts val="1200"/>
              </a:spcAft>
              <a:buSzPts val="1000"/>
              <a:tabLst>
                <a:tab pos="457200" algn="l"/>
              </a:tabLst>
            </a:pPr>
            <a:r>
              <a:rPr lang="en-US" sz="1200" b="1"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1200" b="1" dirty="0">
                <a:solidFill>
                  <a:srgbClr val="333333"/>
                </a:solidFill>
                <a:highlight>
                  <a:srgbClr val="FFFF00"/>
                </a:highlight>
                <a:latin typeface="Arial" panose="020B0604020202020204" pitchFamily="34" charset="0"/>
                <a:ea typeface="Calibri" panose="020F0502020204030204" pitchFamily="34" charset="0"/>
                <a:cs typeface="Arial" panose="020B0604020202020204" pitchFamily="34" charset="0"/>
              </a:rPr>
              <a:t>Totals 29.2</a:t>
            </a:r>
            <a:endParaRPr lang="en-US" sz="12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cxnSp>
        <p:nvCxnSpPr>
          <p:cNvPr id="11" name="Straight Arrow Connector 10">
            <a:extLst>
              <a:ext uri="{FF2B5EF4-FFF2-40B4-BE49-F238E27FC236}">
                <a16:creationId xmlns:a16="http://schemas.microsoft.com/office/drawing/2014/main" id="{E467FE6E-4491-5114-1032-69250F6BA682}"/>
              </a:ext>
            </a:extLst>
          </p:cNvPr>
          <p:cNvCxnSpPr>
            <a:cxnSpLocks/>
          </p:cNvCxnSpPr>
          <p:nvPr/>
        </p:nvCxnSpPr>
        <p:spPr>
          <a:xfrm flipV="1">
            <a:off x="6470469" y="5092454"/>
            <a:ext cx="4624254" cy="1046563"/>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 name="Google Shape;233;p33">
            <a:extLst>
              <a:ext uri="{FF2B5EF4-FFF2-40B4-BE49-F238E27FC236}">
                <a16:creationId xmlns:a16="http://schemas.microsoft.com/office/drawing/2014/main" id="{703B467A-A5A7-F4D8-6332-BEBE822D425D}"/>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16</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433011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8D6FC0-A7A0-F176-B36A-1BFCE87551C0}"/>
              </a:ext>
            </a:extLst>
          </p:cNvPr>
          <p:cNvSpPr txBox="1"/>
          <p:nvPr/>
        </p:nvSpPr>
        <p:spPr>
          <a:xfrm>
            <a:off x="309985" y="39169"/>
            <a:ext cx="11245763" cy="861774"/>
          </a:xfrm>
          <a:prstGeom prst="rect">
            <a:avLst/>
          </a:prstGeom>
          <a:noFill/>
        </p:spPr>
        <p:txBody>
          <a:bodyPr wrap="square">
            <a:spAutoFit/>
          </a:bodyPr>
          <a:lstStyle/>
          <a:p>
            <a:pPr algn="ctr" fontAlgn="base"/>
            <a:r>
              <a:rPr lang="en-US" sz="3200" b="1" i="0" dirty="0">
                <a:effectLst/>
                <a:latin typeface="Arial" panose="020B0604020202020204" pitchFamily="34" charset="0"/>
                <a:cs typeface="Arial" panose="020B0604020202020204" pitchFamily="34" charset="0"/>
              </a:rPr>
              <a:t>What’s Up With the Housing Market? </a:t>
            </a:r>
            <a:r>
              <a:rPr lang="en-US" sz="2400" b="1" i="0" dirty="0">
                <a:solidFill>
                  <a:srgbClr val="C00000"/>
                </a:solidFill>
                <a:effectLst/>
                <a:latin typeface="Arial" panose="020B0604020202020204" pitchFamily="34" charset="0"/>
                <a:cs typeface="Arial" panose="020B0604020202020204" pitchFamily="34" charset="0"/>
              </a:rPr>
              <a:t>Affordability not Inventory</a:t>
            </a:r>
          </a:p>
          <a:p>
            <a:pPr algn="ctr" fontAlgn="base"/>
            <a:endParaRPr lang="en-US" b="0" i="0" dirty="0">
              <a:solidFill>
                <a:srgbClr val="333333"/>
              </a:solidFill>
              <a:effectLst/>
              <a:latin typeface="Libre Franklin" panose="020B0604020202020204" pitchFamily="2" charset="0"/>
            </a:endParaRPr>
          </a:p>
        </p:txBody>
      </p:sp>
      <p:cxnSp>
        <p:nvCxnSpPr>
          <p:cNvPr id="4" name="Google Shape;276;p39">
            <a:extLst>
              <a:ext uri="{FF2B5EF4-FFF2-40B4-BE49-F238E27FC236}">
                <a16:creationId xmlns:a16="http://schemas.microsoft.com/office/drawing/2014/main" id="{13AAF654-C86F-3A65-36AB-59A2993F412D}"/>
              </a:ext>
            </a:extLst>
          </p:cNvPr>
          <p:cNvCxnSpPr>
            <a:cxnSpLocks/>
          </p:cNvCxnSpPr>
          <p:nvPr/>
        </p:nvCxnSpPr>
        <p:spPr>
          <a:xfrm>
            <a:off x="62625" y="727470"/>
            <a:ext cx="12192000" cy="0"/>
          </a:xfrm>
          <a:prstGeom prst="straightConnector1">
            <a:avLst/>
          </a:prstGeom>
          <a:noFill/>
          <a:ln w="57150" cap="flat" cmpd="sng">
            <a:solidFill>
              <a:srgbClr val="333333"/>
            </a:solidFill>
            <a:prstDash val="solid"/>
            <a:round/>
            <a:headEnd type="none" w="sm" len="sm"/>
            <a:tailEnd type="none" w="sm" len="sm"/>
          </a:ln>
        </p:spPr>
      </p:cxnSp>
      <p:sp>
        <p:nvSpPr>
          <p:cNvPr id="14" name="TextBox 13">
            <a:extLst>
              <a:ext uri="{FF2B5EF4-FFF2-40B4-BE49-F238E27FC236}">
                <a16:creationId xmlns:a16="http://schemas.microsoft.com/office/drawing/2014/main" id="{2B4527FC-A732-BD78-9E31-7A73257CD763}"/>
              </a:ext>
            </a:extLst>
          </p:cNvPr>
          <p:cNvSpPr txBox="1"/>
          <p:nvPr/>
        </p:nvSpPr>
        <p:spPr>
          <a:xfrm>
            <a:off x="62624" y="6557221"/>
            <a:ext cx="9049870"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https://www-nytimes-com.cdn.ampproject.org/c/s/www.nytimes.com/2022/07/08/realestate/housing-market.amp.html</a:t>
            </a:r>
            <a:r>
              <a:rPr lang="en-US" sz="1100" u="sng" dirty="0">
                <a:solidFill>
                  <a:srgbClr val="0070C0"/>
                </a:solidFill>
                <a:latin typeface="Arial" panose="020B0604020202020204" pitchFamily="34" charset="0"/>
                <a:cs typeface="Arial" panose="020B0604020202020204" pitchFamily="34" charset="0"/>
              </a:rPr>
              <a:t> </a:t>
            </a:r>
          </a:p>
        </p:txBody>
      </p:sp>
      <p:pic>
        <p:nvPicPr>
          <p:cNvPr id="8" name="Picture 7">
            <a:extLst>
              <a:ext uri="{FF2B5EF4-FFF2-40B4-BE49-F238E27FC236}">
                <a16:creationId xmlns:a16="http://schemas.microsoft.com/office/drawing/2014/main" id="{4E916656-6445-089E-38EE-F67132CCFEC6}"/>
              </a:ext>
            </a:extLst>
          </p:cNvPr>
          <p:cNvPicPr>
            <a:picLocks noChangeAspect="1"/>
          </p:cNvPicPr>
          <p:nvPr/>
        </p:nvPicPr>
        <p:blipFill>
          <a:blip r:embed="rId3"/>
          <a:stretch>
            <a:fillRect/>
          </a:stretch>
        </p:blipFill>
        <p:spPr>
          <a:xfrm>
            <a:off x="1445552" y="824230"/>
            <a:ext cx="4487315" cy="2934013"/>
          </a:xfrm>
          <a:prstGeom prst="rect">
            <a:avLst/>
          </a:prstGeom>
          <a:ln w="3175">
            <a:solidFill>
              <a:schemeClr val="tx1"/>
            </a:solidFill>
          </a:ln>
        </p:spPr>
      </p:pic>
      <p:sp>
        <p:nvSpPr>
          <p:cNvPr id="15" name="TextBox 14">
            <a:extLst>
              <a:ext uri="{FF2B5EF4-FFF2-40B4-BE49-F238E27FC236}">
                <a16:creationId xmlns:a16="http://schemas.microsoft.com/office/drawing/2014/main" id="{BC39BAC9-69C2-54B0-0E2C-9C3F914A977B}"/>
              </a:ext>
            </a:extLst>
          </p:cNvPr>
          <p:cNvSpPr txBox="1"/>
          <p:nvPr/>
        </p:nvSpPr>
        <p:spPr>
          <a:xfrm>
            <a:off x="4371683" y="2182504"/>
            <a:ext cx="1761564" cy="646331"/>
          </a:xfrm>
          <a:prstGeom prst="rect">
            <a:avLst/>
          </a:prstGeom>
          <a:noFill/>
        </p:spPr>
        <p:txBody>
          <a:bodyPr wrap="square" rtlCol="0">
            <a:spAutoFit/>
          </a:bodyPr>
          <a:lstStyle/>
          <a:p>
            <a:r>
              <a:rPr lang="en-US" b="1" dirty="0">
                <a:solidFill>
                  <a:srgbClr val="C00000"/>
                </a:solidFill>
              </a:rPr>
              <a:t>3.5% to 5.5% </a:t>
            </a:r>
          </a:p>
          <a:p>
            <a:endParaRPr lang="en-US" dirty="0"/>
          </a:p>
        </p:txBody>
      </p:sp>
      <p:pic>
        <p:nvPicPr>
          <p:cNvPr id="17" name="Picture 16">
            <a:extLst>
              <a:ext uri="{FF2B5EF4-FFF2-40B4-BE49-F238E27FC236}">
                <a16:creationId xmlns:a16="http://schemas.microsoft.com/office/drawing/2014/main" id="{6CD380AD-F357-11C1-716B-173067023E84}"/>
              </a:ext>
            </a:extLst>
          </p:cNvPr>
          <p:cNvPicPr>
            <a:picLocks noChangeAspect="1"/>
          </p:cNvPicPr>
          <p:nvPr/>
        </p:nvPicPr>
        <p:blipFill>
          <a:blip r:embed="rId4"/>
          <a:stretch>
            <a:fillRect/>
          </a:stretch>
        </p:blipFill>
        <p:spPr>
          <a:xfrm>
            <a:off x="6333626" y="852275"/>
            <a:ext cx="4625625" cy="2915447"/>
          </a:xfrm>
          <a:prstGeom prst="rect">
            <a:avLst/>
          </a:prstGeom>
          <a:ln w="3175">
            <a:solidFill>
              <a:schemeClr val="tx1"/>
            </a:solidFill>
          </a:ln>
        </p:spPr>
      </p:pic>
      <p:sp>
        <p:nvSpPr>
          <p:cNvPr id="18" name="TextBox 17">
            <a:extLst>
              <a:ext uri="{FF2B5EF4-FFF2-40B4-BE49-F238E27FC236}">
                <a16:creationId xmlns:a16="http://schemas.microsoft.com/office/drawing/2014/main" id="{FBC1B9E3-DAC5-5188-5F43-43E74743557E}"/>
              </a:ext>
            </a:extLst>
          </p:cNvPr>
          <p:cNvSpPr txBox="1"/>
          <p:nvPr/>
        </p:nvSpPr>
        <p:spPr>
          <a:xfrm>
            <a:off x="9112494" y="2498004"/>
            <a:ext cx="1761564" cy="923330"/>
          </a:xfrm>
          <a:prstGeom prst="rect">
            <a:avLst/>
          </a:prstGeom>
          <a:noFill/>
        </p:spPr>
        <p:txBody>
          <a:bodyPr wrap="square" rtlCol="0">
            <a:spAutoFit/>
          </a:bodyPr>
          <a:lstStyle/>
          <a:p>
            <a:pPr algn="ctr"/>
            <a:r>
              <a:rPr lang="en-US" b="1" dirty="0">
                <a:solidFill>
                  <a:srgbClr val="C00000"/>
                </a:solidFill>
              </a:rPr>
              <a:t>$300k to $430k in &lt;2 years </a:t>
            </a:r>
          </a:p>
          <a:p>
            <a:endParaRPr lang="en-US" dirty="0"/>
          </a:p>
        </p:txBody>
      </p:sp>
      <p:pic>
        <p:nvPicPr>
          <p:cNvPr id="20" name="Picture 19">
            <a:extLst>
              <a:ext uri="{FF2B5EF4-FFF2-40B4-BE49-F238E27FC236}">
                <a16:creationId xmlns:a16="http://schemas.microsoft.com/office/drawing/2014/main" id="{573E781B-FC78-8579-7093-CCA297DF2AF7}"/>
              </a:ext>
            </a:extLst>
          </p:cNvPr>
          <p:cNvPicPr>
            <a:picLocks noChangeAspect="1"/>
          </p:cNvPicPr>
          <p:nvPr/>
        </p:nvPicPr>
        <p:blipFill>
          <a:blip r:embed="rId5"/>
          <a:stretch>
            <a:fillRect/>
          </a:stretch>
        </p:blipFill>
        <p:spPr>
          <a:xfrm>
            <a:off x="4243935" y="3890262"/>
            <a:ext cx="3778624" cy="2324285"/>
          </a:xfrm>
          <a:prstGeom prst="rect">
            <a:avLst/>
          </a:prstGeom>
          <a:ln w="3175">
            <a:solidFill>
              <a:schemeClr val="tx1"/>
            </a:solidFill>
          </a:ln>
        </p:spPr>
      </p:pic>
      <p:sp>
        <p:nvSpPr>
          <p:cNvPr id="21" name="TextBox 20">
            <a:extLst>
              <a:ext uri="{FF2B5EF4-FFF2-40B4-BE49-F238E27FC236}">
                <a16:creationId xmlns:a16="http://schemas.microsoft.com/office/drawing/2014/main" id="{9934211E-9B15-D65C-DBAB-D8D34E66C84A}"/>
              </a:ext>
            </a:extLst>
          </p:cNvPr>
          <p:cNvSpPr txBox="1"/>
          <p:nvPr/>
        </p:nvSpPr>
        <p:spPr>
          <a:xfrm>
            <a:off x="6133247" y="5089643"/>
            <a:ext cx="1887069" cy="1200329"/>
          </a:xfrm>
          <a:prstGeom prst="rect">
            <a:avLst/>
          </a:prstGeom>
          <a:noFill/>
        </p:spPr>
        <p:txBody>
          <a:bodyPr wrap="square" rtlCol="0">
            <a:spAutoFit/>
          </a:bodyPr>
          <a:lstStyle/>
          <a:p>
            <a:pPr algn="ctr"/>
            <a:r>
              <a:rPr lang="en-US" b="1" dirty="0">
                <a:solidFill>
                  <a:srgbClr val="C00000"/>
                </a:solidFill>
              </a:rPr>
              <a:t>$1,500/mo. to $2,500/mo. in </a:t>
            </a:r>
          </a:p>
          <a:p>
            <a:pPr algn="ctr"/>
            <a:r>
              <a:rPr lang="en-US" b="1" dirty="0">
                <a:solidFill>
                  <a:srgbClr val="C00000"/>
                </a:solidFill>
              </a:rPr>
              <a:t>2 years </a:t>
            </a:r>
          </a:p>
          <a:p>
            <a:endParaRPr lang="en-US" dirty="0"/>
          </a:p>
        </p:txBody>
      </p:sp>
      <p:sp>
        <p:nvSpPr>
          <p:cNvPr id="2" name="TextBox 1">
            <a:extLst>
              <a:ext uri="{FF2B5EF4-FFF2-40B4-BE49-F238E27FC236}">
                <a16:creationId xmlns:a16="http://schemas.microsoft.com/office/drawing/2014/main" id="{076A2F0C-27AE-4171-3D92-68DC10478410}"/>
              </a:ext>
            </a:extLst>
          </p:cNvPr>
          <p:cNvSpPr txBox="1"/>
          <p:nvPr/>
        </p:nvSpPr>
        <p:spPr>
          <a:xfrm>
            <a:off x="8196052" y="4346104"/>
            <a:ext cx="2614025" cy="1200329"/>
          </a:xfrm>
          <a:prstGeom prst="rect">
            <a:avLst/>
          </a:prstGeom>
          <a:solidFill>
            <a:schemeClr val="accent1">
              <a:lumMod val="40000"/>
              <a:lumOff val="60000"/>
            </a:schemeClr>
          </a:solidFill>
          <a:ln w="19050">
            <a:solidFill>
              <a:schemeClr val="tx1"/>
            </a:solidFill>
          </a:ln>
        </p:spPr>
        <p:txBody>
          <a:bodyPr wrap="square" rtlCol="0">
            <a:spAutoFit/>
          </a:bodyPr>
          <a:lstStyle/>
          <a:p>
            <a:pPr algn="ctr"/>
            <a:r>
              <a:rPr lang="en-US" dirty="0"/>
              <a:t>It’s </a:t>
            </a:r>
            <a:r>
              <a:rPr lang="en-US" b="1" dirty="0">
                <a:highlight>
                  <a:srgbClr val="FFFF00"/>
                </a:highlight>
              </a:rPr>
              <a:t>NOT</a:t>
            </a:r>
            <a:r>
              <a:rPr lang="en-US" b="1" dirty="0"/>
              <a:t> </a:t>
            </a:r>
            <a:r>
              <a:rPr lang="en-US" dirty="0"/>
              <a:t>just an </a:t>
            </a:r>
            <a:r>
              <a:rPr lang="en-US" b="1" dirty="0"/>
              <a:t>INVENTORY </a:t>
            </a:r>
            <a:r>
              <a:rPr lang="en-US" dirty="0"/>
              <a:t>challenge.</a:t>
            </a:r>
          </a:p>
          <a:p>
            <a:pPr algn="ctr"/>
            <a:r>
              <a:rPr lang="en-US" dirty="0"/>
              <a:t> </a:t>
            </a:r>
          </a:p>
          <a:p>
            <a:pPr algn="ctr"/>
            <a:r>
              <a:rPr lang="en-US" b="1" dirty="0">
                <a:highlight>
                  <a:srgbClr val="FFFF00"/>
                </a:highlight>
              </a:rPr>
              <a:t>It’s AFFORDABILITY!</a:t>
            </a:r>
          </a:p>
        </p:txBody>
      </p:sp>
      <p:sp>
        <p:nvSpPr>
          <p:cNvPr id="7" name="TextBox 6">
            <a:extLst>
              <a:ext uri="{FF2B5EF4-FFF2-40B4-BE49-F238E27FC236}">
                <a16:creationId xmlns:a16="http://schemas.microsoft.com/office/drawing/2014/main" id="{84C5C948-BF98-9C36-22EA-452964507F0F}"/>
              </a:ext>
            </a:extLst>
          </p:cNvPr>
          <p:cNvSpPr txBox="1"/>
          <p:nvPr/>
        </p:nvSpPr>
        <p:spPr>
          <a:xfrm>
            <a:off x="957672" y="4207605"/>
            <a:ext cx="3112770" cy="1477328"/>
          </a:xfrm>
          <a:prstGeom prst="rect">
            <a:avLst/>
          </a:prstGeom>
          <a:solidFill>
            <a:schemeClr val="accent1">
              <a:lumMod val="40000"/>
              <a:lumOff val="60000"/>
            </a:schemeClr>
          </a:solidFill>
          <a:ln w="12700">
            <a:solidFill>
              <a:schemeClr val="tx1"/>
            </a:solidFill>
          </a:ln>
        </p:spPr>
        <p:txBody>
          <a:bodyPr wrap="square">
            <a:spAutoFit/>
          </a:bodyPr>
          <a:lstStyle/>
          <a:p>
            <a:pPr algn="ctr"/>
            <a:r>
              <a:rPr lang="en-US" b="0" i="0" dirty="0">
                <a:effectLst/>
                <a:latin typeface="Roboto" panose="02000000000000000000" pitchFamily="2" charset="0"/>
                <a:ea typeface="Roboto" panose="02000000000000000000" pitchFamily="2" charset="0"/>
                <a:cs typeface="Arial" panose="020B0604020202020204" pitchFamily="34" charset="0"/>
              </a:rPr>
              <a:t>Rising mortgage rates. Faltering home sales. Skyrocketing prices. </a:t>
            </a:r>
          </a:p>
          <a:p>
            <a:pPr algn="ctr"/>
            <a:r>
              <a:rPr lang="en-US" b="1" dirty="0">
                <a:highlight>
                  <a:srgbClr val="FFFF00"/>
                </a:highlight>
                <a:latin typeface="Roboto" panose="02000000000000000000" pitchFamily="2" charset="0"/>
                <a:ea typeface="Roboto" panose="02000000000000000000" pitchFamily="2" charset="0"/>
                <a:cs typeface="Arial" panose="020B0604020202020204" pitchFamily="34" charset="0"/>
              </a:rPr>
              <a:t>H</a:t>
            </a:r>
            <a:r>
              <a:rPr lang="en-US" b="1" i="0" dirty="0">
                <a:effectLst/>
                <a:highlight>
                  <a:srgbClr val="FFFF00"/>
                </a:highlight>
                <a:latin typeface="Roboto" panose="02000000000000000000" pitchFamily="2" charset="0"/>
                <a:ea typeface="Roboto" panose="02000000000000000000" pitchFamily="2" charset="0"/>
                <a:cs typeface="Arial" panose="020B0604020202020204" pitchFamily="34" charset="0"/>
              </a:rPr>
              <a:t>ow to make sense of a</a:t>
            </a:r>
            <a:r>
              <a:rPr lang="en-US" b="1" i="0" dirty="0">
                <a:effectLst/>
                <a:latin typeface="Roboto" panose="02000000000000000000" pitchFamily="2" charset="0"/>
                <a:ea typeface="Roboto" panose="02000000000000000000" pitchFamily="2" charset="0"/>
                <a:cs typeface="Arial" panose="020B0604020202020204" pitchFamily="34" charset="0"/>
              </a:rPr>
              <a:t> </a:t>
            </a:r>
            <a:r>
              <a:rPr lang="en-US" b="1" i="0" dirty="0">
                <a:effectLst/>
                <a:highlight>
                  <a:srgbClr val="FFFF00"/>
                </a:highlight>
                <a:latin typeface="Roboto" panose="02000000000000000000" pitchFamily="2" charset="0"/>
                <a:ea typeface="Roboto" panose="02000000000000000000" pitchFamily="2" charset="0"/>
                <a:cs typeface="Arial" panose="020B0604020202020204" pitchFamily="34" charset="0"/>
              </a:rPr>
              <a:t>baffling housing market</a:t>
            </a:r>
            <a:r>
              <a:rPr lang="en-US" b="1" i="0" dirty="0">
                <a:effectLst/>
                <a:highlight>
                  <a:srgbClr val="FFFF00"/>
                </a:highlight>
                <a:latin typeface="Arial" panose="020B0604020202020204" pitchFamily="34" charset="0"/>
                <a:cs typeface="Arial" panose="020B0604020202020204" pitchFamily="34" charset="0"/>
              </a:rPr>
              <a:t>.</a:t>
            </a:r>
          </a:p>
        </p:txBody>
      </p:sp>
      <p:sp>
        <p:nvSpPr>
          <p:cNvPr id="6" name="Google Shape;233;p33">
            <a:extLst>
              <a:ext uri="{FF2B5EF4-FFF2-40B4-BE49-F238E27FC236}">
                <a16:creationId xmlns:a16="http://schemas.microsoft.com/office/drawing/2014/main" id="{8D8533C1-E864-4B0B-3FE1-6CE0ED909218}"/>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17</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2826607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63B834-90F9-4D22-936E-2F88C10A20D9}"/>
              </a:ext>
            </a:extLst>
          </p:cNvPr>
          <p:cNvPicPr>
            <a:picLocks noChangeAspect="1"/>
          </p:cNvPicPr>
          <p:nvPr/>
        </p:nvPicPr>
        <p:blipFill>
          <a:blip r:embed="rId3"/>
          <a:stretch>
            <a:fillRect/>
          </a:stretch>
        </p:blipFill>
        <p:spPr>
          <a:xfrm>
            <a:off x="7886813" y="1858596"/>
            <a:ext cx="4301426" cy="1615253"/>
          </a:xfrm>
          <a:prstGeom prst="rect">
            <a:avLst/>
          </a:prstGeom>
        </p:spPr>
      </p:pic>
      <p:sp>
        <p:nvSpPr>
          <p:cNvPr id="11" name="TextBox 10">
            <a:extLst>
              <a:ext uri="{FF2B5EF4-FFF2-40B4-BE49-F238E27FC236}">
                <a16:creationId xmlns:a16="http://schemas.microsoft.com/office/drawing/2014/main" id="{813BA24F-2F69-46F1-B726-7F93A41FEF4E}"/>
              </a:ext>
            </a:extLst>
          </p:cNvPr>
          <p:cNvSpPr txBox="1"/>
          <p:nvPr/>
        </p:nvSpPr>
        <p:spPr>
          <a:xfrm>
            <a:off x="762226" y="286921"/>
            <a:ext cx="1087700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CCIM-TECH’s </a:t>
            </a:r>
            <a:r>
              <a:rPr kumimoji="0" lang="en-US" sz="2600" b="1" i="0" u="none" strike="noStrike" kern="1200" cap="none" spc="0" normalizeH="0" baseline="0" noProof="0" dirty="0">
                <a:ln>
                  <a:noFill/>
                </a:ln>
                <a:solidFill>
                  <a:srgbClr val="C00000"/>
                </a:solidFill>
                <a:effectLst/>
                <a:highlight>
                  <a:srgbClr val="FFFF00"/>
                </a:highlight>
                <a:uLnTx/>
                <a:uFillTx/>
                <a:latin typeface="Arial" panose="020B0604020202020204" pitchFamily="34" charset="0"/>
                <a:cs typeface="Arial" panose="020B0604020202020204" pitchFamily="34" charset="0"/>
              </a:rPr>
              <a:t>CREPI™ Report</a:t>
            </a:r>
            <a:r>
              <a:rPr kumimoji="0" lang="en-US" sz="26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 Broader Measure of the Economy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5607F1C-8088-49EA-8D85-B2FC1764AEE9}"/>
              </a:ext>
            </a:extLst>
          </p:cNvPr>
          <p:cNvSpPr txBox="1"/>
          <p:nvPr/>
        </p:nvSpPr>
        <p:spPr>
          <a:xfrm>
            <a:off x="464961" y="5180088"/>
            <a:ext cx="206732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This index is from CCIMTECH</a:t>
            </a:r>
            <a:endParaRPr kumimoji="0" lang="en-US" sz="1800" b="1" i="0" u="none" strike="noStrike" kern="1200" cap="none" spc="0" normalizeH="0" baseline="0" noProof="0" dirty="0">
              <a:ln>
                <a:noFill/>
              </a:ln>
              <a:solidFill>
                <a:srgbClr val="C21F26"/>
              </a:solidFill>
              <a:effectLst/>
              <a:highlight>
                <a:srgbClr val="FFFF00"/>
              </a:highligh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C674EC1-A757-45E0-812A-F2D75A4C7735}"/>
              </a:ext>
            </a:extLst>
          </p:cNvPr>
          <p:cNvSpPr txBox="1"/>
          <p:nvPr/>
        </p:nvSpPr>
        <p:spPr>
          <a:xfrm>
            <a:off x="7886812" y="1297026"/>
            <a:ext cx="4305187" cy="584775"/>
          </a:xfrm>
          <a:prstGeom prst="rect">
            <a:avLst/>
          </a:prstGeom>
          <a:no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22222"/>
                </a:solidFill>
                <a:effectLst/>
                <a:uLnTx/>
                <a:uFillTx/>
                <a:latin typeface="Arial" panose="020B0604020202020204" pitchFamily="34" charset="0"/>
                <a:cs typeface="Arial" panose="020B0604020202020204" pitchFamily="34" charset="0"/>
              </a:rPr>
              <a:t>Go to </a:t>
            </a:r>
            <a:r>
              <a:rPr kumimoji="0" lang="en-US" sz="16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www.stdb.com</a:t>
            </a:r>
            <a:r>
              <a:rPr kumimoji="0" lang="en-US" sz="16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srgbClr val="222222"/>
                </a:solidFill>
                <a:effectLst/>
                <a:uLnTx/>
                <a:uFillTx/>
                <a:latin typeface="Arial" panose="020B0604020202020204" pitchFamily="34" charset="0"/>
                <a:cs typeface="Arial" panose="020B0604020202020204" pitchFamily="34" charset="0"/>
              </a:rPr>
              <a:t>to view </a:t>
            </a:r>
            <a:r>
              <a:rPr kumimoji="0" lang="en-US" sz="16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CREPI™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It is public – NO LOG-IN required</a:t>
            </a:r>
            <a:r>
              <a:rPr kumimoji="0" lang="en-US" sz="16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endParaRPr kumimoji="0" lang="en-US" sz="16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E282EA03-181B-49DF-AC09-1E4A925FFD51}"/>
              </a:ext>
            </a:extLst>
          </p:cNvPr>
          <p:cNvSpPr txBox="1"/>
          <p:nvPr/>
        </p:nvSpPr>
        <p:spPr>
          <a:xfrm>
            <a:off x="250432" y="6470680"/>
            <a:ext cx="2067327"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hlinkClick r:id="rId5"/>
              </a:rPr>
              <a:t>https://www.stdb.com/crepi</a:t>
            </a:r>
            <a:r>
              <a:rPr kumimoji="0" lang="en-US" sz="1100" b="0" i="0" u="sng"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p>
        </p:txBody>
      </p:sp>
      <p:cxnSp>
        <p:nvCxnSpPr>
          <p:cNvPr id="19" name="Google Shape;276;p39">
            <a:extLst>
              <a:ext uri="{FF2B5EF4-FFF2-40B4-BE49-F238E27FC236}">
                <a16:creationId xmlns:a16="http://schemas.microsoft.com/office/drawing/2014/main" id="{0FB73FF6-8A5B-4319-AB92-779BA3791C18}"/>
              </a:ext>
            </a:extLst>
          </p:cNvPr>
          <p:cNvCxnSpPr>
            <a:cxnSpLocks/>
          </p:cNvCxnSpPr>
          <p:nvPr/>
        </p:nvCxnSpPr>
        <p:spPr>
          <a:xfrm>
            <a:off x="-3761" y="1028672"/>
            <a:ext cx="12192000" cy="0"/>
          </a:xfrm>
          <a:prstGeom prst="straightConnector1">
            <a:avLst/>
          </a:prstGeom>
          <a:noFill/>
          <a:ln w="57150" cap="flat" cmpd="sng">
            <a:solidFill>
              <a:srgbClr val="333333"/>
            </a:solidFill>
            <a:prstDash val="solid"/>
            <a:round/>
            <a:headEnd type="none" w="sm" len="sm"/>
            <a:tailEnd type="none" w="sm" len="sm"/>
          </a:ln>
        </p:spPr>
      </p:cxnSp>
      <p:sp>
        <p:nvSpPr>
          <p:cNvPr id="22" name="Arrow: Right 21">
            <a:extLst>
              <a:ext uri="{FF2B5EF4-FFF2-40B4-BE49-F238E27FC236}">
                <a16:creationId xmlns:a16="http://schemas.microsoft.com/office/drawing/2014/main" id="{83ABC2E6-1331-44AF-9117-3C6CD96B4665}"/>
              </a:ext>
            </a:extLst>
          </p:cNvPr>
          <p:cNvSpPr/>
          <p:nvPr/>
        </p:nvSpPr>
        <p:spPr>
          <a:xfrm rot="10800000" flipH="1">
            <a:off x="2532289" y="5350348"/>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7" name="Google Shape;233;p33">
            <a:extLst>
              <a:ext uri="{FF2B5EF4-FFF2-40B4-BE49-F238E27FC236}">
                <a16:creationId xmlns:a16="http://schemas.microsoft.com/office/drawing/2014/main" id="{144E602E-10FB-4E82-BF87-4CDE4B3A5C01}"/>
              </a:ext>
            </a:extLst>
          </p:cNvPr>
          <p:cNvSpPr txBox="1">
            <a:spLocks/>
          </p:cNvSpPr>
          <p:nvPr/>
        </p:nvSpPr>
        <p:spPr>
          <a:xfrm>
            <a:off x="10865224" y="6425640"/>
            <a:ext cx="379496"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18</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10" name="TextBox 9">
            <a:extLst>
              <a:ext uri="{FF2B5EF4-FFF2-40B4-BE49-F238E27FC236}">
                <a16:creationId xmlns:a16="http://schemas.microsoft.com/office/drawing/2014/main" id="{5A90C198-1F1B-02F6-6D0E-0F6419CA4581}"/>
              </a:ext>
            </a:extLst>
          </p:cNvPr>
          <p:cNvSpPr txBox="1"/>
          <p:nvPr/>
        </p:nvSpPr>
        <p:spPr>
          <a:xfrm>
            <a:off x="6429067" y="2604008"/>
            <a:ext cx="1253931" cy="10926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95 Range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C21F26"/>
                </a:solidFill>
                <a:latin typeface="Arial" panose="020B0604020202020204" pitchFamily="34" charset="0"/>
                <a:cs typeface="Arial" panose="020B0604020202020204" pitchFamily="34" charset="0"/>
              </a:rPr>
              <a:t>(Q1 ‘22)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C21F26"/>
                </a:solidFill>
                <a:latin typeface="Arial" panose="020B0604020202020204" pitchFamily="34" charset="0"/>
                <a:cs typeface="Arial" panose="020B0604020202020204" pitchFamily="34" charset="0"/>
              </a:rPr>
              <a:t>Going &lt;90 (Q2 ’22)</a:t>
            </a:r>
            <a:endPar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9436768F-0C83-A833-B323-D7ED9D1F94D7}"/>
              </a:ext>
            </a:extLst>
          </p:cNvPr>
          <p:cNvPicPr>
            <a:picLocks noChangeAspect="1"/>
          </p:cNvPicPr>
          <p:nvPr/>
        </p:nvPicPr>
        <p:blipFill rotWithShape="1">
          <a:blip r:embed="rId6">
            <a:extLst>
              <a:ext uri="{28A0092B-C50C-407E-A947-70E740481C1C}">
                <a14:useLocalDpi xmlns:a14="http://schemas.microsoft.com/office/drawing/2010/main" val="0"/>
              </a:ext>
            </a:extLst>
          </a:blip>
          <a:srcRect t="-3524" b="-2638"/>
          <a:stretch/>
        </p:blipFill>
        <p:spPr>
          <a:xfrm>
            <a:off x="2913713" y="4723189"/>
            <a:ext cx="2993054" cy="1560127"/>
          </a:xfrm>
          <a:prstGeom prst="rect">
            <a:avLst/>
          </a:prstGeom>
        </p:spPr>
      </p:pic>
      <p:grpSp>
        <p:nvGrpSpPr>
          <p:cNvPr id="15" name="Group 14">
            <a:extLst>
              <a:ext uri="{FF2B5EF4-FFF2-40B4-BE49-F238E27FC236}">
                <a16:creationId xmlns:a16="http://schemas.microsoft.com/office/drawing/2014/main" id="{05D3ED49-000D-CF58-076C-9F425415D675}"/>
              </a:ext>
            </a:extLst>
          </p:cNvPr>
          <p:cNvGrpSpPr/>
          <p:nvPr/>
        </p:nvGrpSpPr>
        <p:grpSpPr>
          <a:xfrm>
            <a:off x="7416220" y="3719502"/>
            <a:ext cx="3828500" cy="2374168"/>
            <a:chOff x="8918920" y="3214802"/>
            <a:chExt cx="3061872" cy="1691737"/>
          </a:xfrm>
        </p:grpSpPr>
        <p:pic>
          <p:nvPicPr>
            <p:cNvPr id="26" name="Picture 25">
              <a:extLst>
                <a:ext uri="{FF2B5EF4-FFF2-40B4-BE49-F238E27FC236}">
                  <a16:creationId xmlns:a16="http://schemas.microsoft.com/office/drawing/2014/main" id="{F291D244-5178-A6DD-F748-246816CF6B71}"/>
                </a:ext>
              </a:extLst>
            </p:cNvPr>
            <p:cNvPicPr>
              <a:picLocks noChangeAspect="1"/>
            </p:cNvPicPr>
            <p:nvPr/>
          </p:nvPicPr>
          <p:blipFill rotWithShape="1">
            <a:blip r:embed="rId7"/>
            <a:srcRect l="36864" r="35242"/>
            <a:stretch/>
          </p:blipFill>
          <p:spPr>
            <a:xfrm>
              <a:off x="8918920" y="3214802"/>
              <a:ext cx="3061872" cy="934850"/>
            </a:xfrm>
            <a:prstGeom prst="rect">
              <a:avLst/>
            </a:prstGeom>
          </p:spPr>
        </p:pic>
        <p:pic>
          <p:nvPicPr>
            <p:cNvPr id="28" name="Picture 27">
              <a:extLst>
                <a:ext uri="{FF2B5EF4-FFF2-40B4-BE49-F238E27FC236}">
                  <a16:creationId xmlns:a16="http://schemas.microsoft.com/office/drawing/2014/main" id="{744EF59C-420E-3C68-A5F9-E5696BC2B2EC}"/>
                </a:ext>
              </a:extLst>
            </p:cNvPr>
            <p:cNvPicPr>
              <a:picLocks noChangeAspect="1"/>
            </p:cNvPicPr>
            <p:nvPr/>
          </p:nvPicPr>
          <p:blipFill rotWithShape="1">
            <a:blip r:embed="rId7"/>
            <a:srcRect l="76368"/>
            <a:stretch/>
          </p:blipFill>
          <p:spPr>
            <a:xfrm>
              <a:off x="8957020" y="3971689"/>
              <a:ext cx="2594020" cy="934850"/>
            </a:xfrm>
            <a:prstGeom prst="rect">
              <a:avLst/>
            </a:prstGeom>
          </p:spPr>
        </p:pic>
      </p:grpSp>
      <p:sp>
        <p:nvSpPr>
          <p:cNvPr id="29" name="Arrow: Right 28">
            <a:extLst>
              <a:ext uri="{FF2B5EF4-FFF2-40B4-BE49-F238E27FC236}">
                <a16:creationId xmlns:a16="http://schemas.microsoft.com/office/drawing/2014/main" id="{CAC70A6D-1384-557F-7B4D-3F3D80FA83E3}"/>
              </a:ext>
            </a:extLst>
          </p:cNvPr>
          <p:cNvSpPr/>
          <p:nvPr/>
        </p:nvSpPr>
        <p:spPr>
          <a:xfrm rot="9653011" flipH="1">
            <a:off x="7204228" y="3988507"/>
            <a:ext cx="339343" cy="338252"/>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0" name="Arrow: Right 29">
            <a:extLst>
              <a:ext uri="{FF2B5EF4-FFF2-40B4-BE49-F238E27FC236}">
                <a16:creationId xmlns:a16="http://schemas.microsoft.com/office/drawing/2014/main" id="{5EAB9BF9-7107-6D4F-407D-EAD88F96367A}"/>
              </a:ext>
            </a:extLst>
          </p:cNvPr>
          <p:cNvSpPr/>
          <p:nvPr/>
        </p:nvSpPr>
        <p:spPr>
          <a:xfrm rot="9653011" flipH="1">
            <a:off x="7204228" y="4374332"/>
            <a:ext cx="339343" cy="338252"/>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1" name="Arrow: Right 30">
            <a:extLst>
              <a:ext uri="{FF2B5EF4-FFF2-40B4-BE49-F238E27FC236}">
                <a16:creationId xmlns:a16="http://schemas.microsoft.com/office/drawing/2014/main" id="{218EC1B5-8FEC-ADD8-0C54-86E0A6CD8E25}"/>
              </a:ext>
            </a:extLst>
          </p:cNvPr>
          <p:cNvSpPr/>
          <p:nvPr/>
        </p:nvSpPr>
        <p:spPr>
          <a:xfrm rot="9653011" flipH="1">
            <a:off x="7165177" y="5032796"/>
            <a:ext cx="339343" cy="338252"/>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F1DADE5-228C-2CAE-D557-0A42427BC2E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94677" y="1410346"/>
            <a:ext cx="6531857" cy="3265929"/>
          </a:xfrm>
          <a:prstGeom prst="rect">
            <a:avLst/>
          </a:prstGeom>
          <a:ln w="19050">
            <a:solidFill>
              <a:schemeClr val="tx1"/>
            </a:solidFill>
          </a:ln>
        </p:spPr>
      </p:pic>
      <p:sp>
        <p:nvSpPr>
          <p:cNvPr id="12" name="TextBox 11">
            <a:extLst>
              <a:ext uri="{FF2B5EF4-FFF2-40B4-BE49-F238E27FC236}">
                <a16:creationId xmlns:a16="http://schemas.microsoft.com/office/drawing/2014/main" id="{D1C19BC3-2D5D-789E-F630-341696D606B5}"/>
              </a:ext>
            </a:extLst>
          </p:cNvPr>
          <p:cNvSpPr txBox="1"/>
          <p:nvPr/>
        </p:nvSpPr>
        <p:spPr>
          <a:xfrm>
            <a:off x="2317759" y="4125774"/>
            <a:ext cx="130473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82 Range</a:t>
            </a:r>
          </a:p>
        </p:txBody>
      </p:sp>
      <p:sp>
        <p:nvSpPr>
          <p:cNvPr id="13" name="TextBox 12">
            <a:extLst>
              <a:ext uri="{FF2B5EF4-FFF2-40B4-BE49-F238E27FC236}">
                <a16:creationId xmlns:a16="http://schemas.microsoft.com/office/drawing/2014/main" id="{52699846-1D3E-DDDA-95FC-60278DD838DF}"/>
              </a:ext>
            </a:extLst>
          </p:cNvPr>
          <p:cNvSpPr txBox="1"/>
          <p:nvPr/>
        </p:nvSpPr>
        <p:spPr>
          <a:xfrm>
            <a:off x="5931363" y="1362801"/>
            <a:ext cx="107378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noProof="0" dirty="0">
                <a:ln>
                  <a:noFill/>
                </a:ln>
                <a:solidFill>
                  <a:srgbClr val="C21F26"/>
                </a:solidFill>
                <a:effectLst/>
                <a:uLnTx/>
                <a:uFillTx/>
                <a:latin typeface="Arial" panose="020B0604020202020204" pitchFamily="34" charset="0"/>
                <a:cs typeface="Arial" panose="020B0604020202020204" pitchFamily="34" charset="0"/>
              </a:rPr>
              <a:t>103 Range (Q4 ‘21)</a:t>
            </a:r>
          </a:p>
        </p:txBody>
      </p:sp>
    </p:spTree>
    <p:extLst>
      <p:ext uri="{BB962C8B-B14F-4D97-AF65-F5344CB8AC3E}">
        <p14:creationId xmlns:p14="http://schemas.microsoft.com/office/powerpoint/2010/main" val="1514106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76E27179-F1AA-4C7E-8C46-27C7943587AB}"/>
              </a:ext>
            </a:extLst>
          </p:cNvPr>
          <p:cNvSpPr txBox="1"/>
          <p:nvPr/>
        </p:nvSpPr>
        <p:spPr>
          <a:xfrm>
            <a:off x="1591920" y="10329"/>
            <a:ext cx="9046979" cy="584775"/>
          </a:xfrm>
          <a:prstGeom prst="rect">
            <a:avLst/>
          </a:prstGeom>
          <a:noFill/>
        </p:spPr>
        <p:txBody>
          <a:bodyPr wrap="square" rtlCol="0">
            <a:spAutoFit/>
          </a:bodyPr>
          <a:lstStyle/>
          <a:p>
            <a:pPr lvl="0" algn="ctr" defTabSz="914446">
              <a:defRPr/>
            </a:pPr>
            <a:r>
              <a:rPr kumimoji="0" lang="en-US" sz="32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CRE Values:</a:t>
            </a:r>
            <a:r>
              <a:rPr lang="en-US" sz="3200" b="1" dirty="0">
                <a:solidFill>
                  <a:srgbClr val="C21F26"/>
                </a:solidFill>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Increases are Slowing / Sustainable?</a:t>
            </a:r>
            <a:endParaRPr kumimoji="0" lang="en-US"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cxnSp>
        <p:nvCxnSpPr>
          <p:cNvPr id="9" name="Google Shape;276;p39">
            <a:extLst>
              <a:ext uri="{FF2B5EF4-FFF2-40B4-BE49-F238E27FC236}">
                <a16:creationId xmlns:a16="http://schemas.microsoft.com/office/drawing/2014/main" id="{2E40279F-50FA-41A4-A56B-FDAD33D5AB90}"/>
              </a:ext>
            </a:extLst>
          </p:cNvPr>
          <p:cNvCxnSpPr>
            <a:cxnSpLocks/>
          </p:cNvCxnSpPr>
          <p:nvPr/>
        </p:nvCxnSpPr>
        <p:spPr>
          <a:xfrm>
            <a:off x="0" y="738280"/>
            <a:ext cx="12192000" cy="0"/>
          </a:xfrm>
          <a:prstGeom prst="straightConnector1">
            <a:avLst/>
          </a:prstGeom>
          <a:noFill/>
          <a:ln w="57150" cap="flat" cmpd="sng">
            <a:solidFill>
              <a:srgbClr val="333333"/>
            </a:solidFill>
            <a:prstDash val="solid"/>
            <a:round/>
            <a:headEnd type="none" w="sm" len="sm"/>
            <a:tailEnd type="none" w="sm" len="sm"/>
          </a:ln>
        </p:spPr>
      </p:cxnSp>
      <p:pic>
        <p:nvPicPr>
          <p:cNvPr id="16" name="Picture 15">
            <a:extLst>
              <a:ext uri="{FF2B5EF4-FFF2-40B4-BE49-F238E27FC236}">
                <a16:creationId xmlns:a16="http://schemas.microsoft.com/office/drawing/2014/main" id="{4FB873DC-94FE-4C23-9F22-64BE3A42CDEE}"/>
              </a:ext>
            </a:extLst>
          </p:cNvPr>
          <p:cNvPicPr>
            <a:picLocks noChangeAspect="1"/>
          </p:cNvPicPr>
          <p:nvPr/>
        </p:nvPicPr>
        <p:blipFill>
          <a:blip r:embed="rId3"/>
          <a:stretch>
            <a:fillRect/>
          </a:stretch>
        </p:blipFill>
        <p:spPr>
          <a:xfrm>
            <a:off x="5783563" y="4866846"/>
            <a:ext cx="1350734" cy="606747"/>
          </a:xfrm>
          <a:prstGeom prst="rect">
            <a:avLst/>
          </a:prstGeom>
          <a:ln w="12700">
            <a:solidFill>
              <a:schemeClr val="tx1"/>
            </a:solidFill>
          </a:ln>
        </p:spPr>
      </p:pic>
      <p:sp>
        <p:nvSpPr>
          <p:cNvPr id="17" name="TextBox 16">
            <a:extLst>
              <a:ext uri="{FF2B5EF4-FFF2-40B4-BE49-F238E27FC236}">
                <a16:creationId xmlns:a16="http://schemas.microsoft.com/office/drawing/2014/main" id="{3D1802C8-8573-45F3-93CC-CA03623B7C57}"/>
              </a:ext>
            </a:extLst>
          </p:cNvPr>
          <p:cNvSpPr txBox="1"/>
          <p:nvPr/>
        </p:nvSpPr>
        <p:spPr>
          <a:xfrm>
            <a:off x="7161086" y="4827807"/>
            <a:ext cx="3925724"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#1 – Self Storage: </a:t>
            </a:r>
            <a:r>
              <a:rPr kumimoji="0" lang="en-US" sz="1400" b="1" i="0" u="none" strike="noStrike" kern="1200" cap="none" spc="0" normalizeH="0" baseline="0" noProof="0" dirty="0">
                <a:ln>
                  <a:noFill/>
                </a:ln>
                <a:solidFill>
                  <a:srgbClr val="0070C0"/>
                </a:solidFill>
                <a:effectLst/>
                <a:uLnTx/>
                <a:uFillTx/>
                <a:latin typeface="Calibri Light" panose="020F0302020204030204"/>
                <a:ea typeface="+mn-ea"/>
                <a:cs typeface="Arial" panose="020B0604020202020204" pitchFamily="34" charset="0"/>
              </a:rPr>
              <a:t>+</a:t>
            </a:r>
            <a:r>
              <a:rPr lang="en-US" sz="1400" b="1" dirty="0">
                <a:solidFill>
                  <a:srgbClr val="0070C0"/>
                </a:solidFill>
                <a:latin typeface="Calibri Light" panose="020F0302020204030204"/>
                <a:cs typeface="Arial" panose="020B0604020202020204" pitchFamily="34" charset="0"/>
              </a:rPr>
              <a:t>28</a:t>
            </a:r>
            <a:r>
              <a:rPr kumimoji="0" lang="en-US" sz="1400" b="1" i="0" u="none" strike="noStrike" kern="1200" cap="none" spc="0" normalizeH="0" baseline="0" noProof="0" dirty="0">
                <a:ln>
                  <a:noFill/>
                </a:ln>
                <a:solidFill>
                  <a:srgbClr val="0070C0"/>
                </a:solidFill>
                <a:effectLst/>
                <a:uLnTx/>
                <a:uFillTx/>
                <a:latin typeface="Calibri Light" panose="020F0302020204030204"/>
                <a:ea typeface="+mn-ea"/>
                <a:cs typeface="Arial" panose="020B0604020202020204" pitchFamily="34" charset="0"/>
              </a:rPr>
              <a:t>%  / +58% YTD in Aug GS report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#2 – Industrial</a:t>
            </a:r>
            <a:r>
              <a:rPr kumimoji="0" lang="en-US" sz="1400" b="1" i="0" u="none" strike="noStrike" kern="1200" cap="none" spc="0" normalizeH="0" baseline="0" noProof="0" dirty="0">
                <a:ln>
                  <a:noFill/>
                </a:ln>
                <a:solidFill>
                  <a:srgbClr val="0070C0"/>
                </a:solidFill>
                <a:effectLst/>
                <a:uLnTx/>
                <a:uFillTx/>
                <a:latin typeface="Calibri Light" panose="020F0302020204030204"/>
                <a:ea typeface="+mn-ea"/>
                <a:cs typeface="Arial" panose="020B0604020202020204" pitchFamily="34" charset="0"/>
              </a:rPr>
              <a:t>: +</a:t>
            </a:r>
            <a:r>
              <a:rPr lang="en-US" sz="1400" b="1" dirty="0">
                <a:solidFill>
                  <a:srgbClr val="0070C0"/>
                </a:solidFill>
                <a:latin typeface="Calibri Light" panose="020F0302020204030204"/>
                <a:cs typeface="Arial" panose="020B0604020202020204" pitchFamily="34" charset="0"/>
              </a:rPr>
              <a:t>18</a:t>
            </a:r>
            <a:r>
              <a:rPr kumimoji="0" lang="en-US" sz="1400" b="1" i="0" u="none" strike="noStrike" kern="1200" cap="none" spc="0" normalizeH="0" baseline="0" noProof="0" dirty="0">
                <a:ln>
                  <a:noFill/>
                </a:ln>
                <a:solidFill>
                  <a:srgbClr val="0070C0"/>
                </a:solidFill>
                <a:effectLst/>
                <a:uLnTx/>
                <a:uFillTx/>
                <a:latin typeface="Calibri Light" panose="020F0302020204030204"/>
                <a:ea typeface="+mn-ea"/>
                <a:cs typeface="Arial" panose="020B0604020202020204" pitchFamily="34" charset="0"/>
              </a:rPr>
              <a:t>% / +42% YTD in Aug GS report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#3 – Manufactured Housing: </a:t>
            </a:r>
            <a:r>
              <a:rPr kumimoji="0" lang="en-US" sz="14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a:t>
            </a:r>
            <a:r>
              <a:rPr lang="en-US" sz="1400" b="1" dirty="0">
                <a:solidFill>
                  <a:prstClr val="black"/>
                </a:solidFill>
                <a:latin typeface="Calibri Light" panose="020F0302020204030204"/>
                <a:cs typeface="Arial" panose="020B0604020202020204" pitchFamily="34" charset="0"/>
              </a:rPr>
              <a:t>4</a:t>
            </a: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 &amp; #5 TIE –  Strip Retail: </a:t>
            </a:r>
            <a:r>
              <a:rPr kumimoji="0" lang="en-US" sz="14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a:t>
            </a:r>
            <a:r>
              <a:rPr lang="en-US" sz="1400" b="1" dirty="0">
                <a:solidFill>
                  <a:srgbClr val="C21F26"/>
                </a:solidFill>
                <a:latin typeface="Calibri Light" panose="020F0302020204030204"/>
                <a:cs typeface="Arial" panose="020B0604020202020204" pitchFamily="34" charset="0"/>
              </a:rPr>
              <a:t>15</a:t>
            </a:r>
            <a:r>
              <a:rPr kumimoji="0" lang="en-US" sz="14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 </a:t>
            </a: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Arial" panose="020B0604020202020204" pitchFamily="34" charset="0"/>
              </a:rPr>
              <a:t>&amp; MF: </a:t>
            </a:r>
            <a:r>
              <a:rPr kumimoji="0" lang="en-US" sz="14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a:t>
            </a:r>
            <a:r>
              <a:rPr lang="en-US" sz="1400" b="1" dirty="0">
                <a:solidFill>
                  <a:srgbClr val="C21F26"/>
                </a:solidFill>
                <a:latin typeface="Calibri Light" panose="020F0302020204030204"/>
                <a:cs typeface="Arial" panose="020B0604020202020204" pitchFamily="34" charset="0"/>
              </a:rPr>
              <a:t>15</a:t>
            </a:r>
            <a:r>
              <a:rPr kumimoji="0" lang="en-US" sz="14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C21F26"/>
              </a:solidFill>
              <a:effectLst/>
              <a:uLnTx/>
              <a:uFillTx/>
              <a:latin typeface="Calibri Light" panose="020F03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Light" panose="020F0302020204030204"/>
                <a:ea typeface="+mn-ea"/>
                <a:cs typeface="Arial" panose="020B0604020202020204" pitchFamily="34" charset="0"/>
              </a:rPr>
              <a:t>	All Property: +</a:t>
            </a:r>
            <a:r>
              <a:rPr lang="en-US" sz="1400" b="1" dirty="0">
                <a:solidFill>
                  <a:srgbClr val="0070C0"/>
                </a:solidFill>
                <a:latin typeface="Calibri Light" panose="020F0302020204030204"/>
                <a:cs typeface="Arial" panose="020B0604020202020204" pitchFamily="34" charset="0"/>
              </a:rPr>
              <a:t>10</a:t>
            </a:r>
            <a:r>
              <a:rPr kumimoji="0" lang="en-US" sz="1400" b="1" i="0" u="none" strike="noStrike" kern="1200" cap="none" spc="0" normalizeH="0" baseline="0" noProof="0" dirty="0">
                <a:ln>
                  <a:noFill/>
                </a:ln>
                <a:solidFill>
                  <a:srgbClr val="0070C0"/>
                </a:solidFill>
                <a:effectLst/>
                <a:uLnTx/>
                <a:uFillTx/>
                <a:latin typeface="Calibri Light" panose="020F0302020204030204"/>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C21F26"/>
                </a:solidFill>
                <a:latin typeface="Calibri Light" panose="020F0302020204030204"/>
                <a:cs typeface="Arial" panose="020B0604020202020204" pitchFamily="34" charset="0"/>
              </a:rPr>
              <a:t>	WORST: Office at -1%</a:t>
            </a:r>
            <a:endParaRPr kumimoji="0" lang="en-US" sz="1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18" name="TextBox 17">
            <a:extLst>
              <a:ext uri="{FF2B5EF4-FFF2-40B4-BE49-F238E27FC236}">
                <a16:creationId xmlns:a16="http://schemas.microsoft.com/office/drawing/2014/main" id="{1740175F-50AB-483D-88E1-E34A92ECB16E}"/>
              </a:ext>
            </a:extLst>
          </p:cNvPr>
          <p:cNvSpPr txBox="1"/>
          <p:nvPr/>
        </p:nvSpPr>
        <p:spPr>
          <a:xfrm>
            <a:off x="6602116" y="4622598"/>
            <a:ext cx="448469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Calibri Light" panose="020F0302020204030204"/>
                <a:ea typeface="+mn-ea"/>
                <a:cs typeface="+mn-cs"/>
              </a:rPr>
              <a:t>Green Street CPPI Past 12 Mos </a:t>
            </a:r>
            <a:r>
              <a:rPr kumimoji="0" lang="en-US" sz="1400" b="1" i="0" u="sng" strike="noStrike" kern="1200" cap="none" spc="0" normalizeH="0" baseline="0" noProof="0" dirty="0">
                <a:ln>
                  <a:noFill/>
                </a:ln>
                <a:solidFill>
                  <a:srgbClr val="C00000"/>
                </a:solidFill>
                <a:effectLst/>
                <a:uLnTx/>
                <a:uFillTx/>
                <a:latin typeface="Calibri Light" panose="020F0302020204030204"/>
                <a:ea typeface="+mn-ea"/>
                <a:cs typeface="+mn-cs"/>
              </a:rPr>
              <a:t>(</a:t>
            </a:r>
            <a:r>
              <a:rPr lang="en-US" sz="1400" b="1" u="sng" dirty="0">
                <a:solidFill>
                  <a:srgbClr val="C00000"/>
                </a:solidFill>
                <a:latin typeface="Calibri Light" panose="020F0302020204030204"/>
              </a:rPr>
              <a:t>June</a:t>
            </a:r>
            <a:r>
              <a:rPr kumimoji="0" lang="en-US" sz="1400" b="1" i="0" u="sng" strike="noStrike" kern="1200" cap="none" spc="0" normalizeH="0" baseline="0" noProof="0" dirty="0">
                <a:ln>
                  <a:noFill/>
                </a:ln>
                <a:solidFill>
                  <a:srgbClr val="C00000"/>
                </a:solidFill>
                <a:effectLst/>
                <a:uLnTx/>
                <a:uFillTx/>
                <a:latin typeface="Calibri Light" panose="020F0302020204030204"/>
                <a:ea typeface="+mn-ea"/>
                <a:cs typeface="+mn-cs"/>
              </a:rPr>
              <a:t> ‘22 YOY)</a:t>
            </a:r>
          </a:p>
        </p:txBody>
      </p:sp>
      <p:sp>
        <p:nvSpPr>
          <p:cNvPr id="28" name="TextBox 27">
            <a:extLst>
              <a:ext uri="{FF2B5EF4-FFF2-40B4-BE49-F238E27FC236}">
                <a16:creationId xmlns:a16="http://schemas.microsoft.com/office/drawing/2014/main" id="{D0C2A716-7F65-4229-BFA4-5CA1EA675DD0}"/>
              </a:ext>
            </a:extLst>
          </p:cNvPr>
          <p:cNvSpPr txBox="1"/>
          <p:nvPr/>
        </p:nvSpPr>
        <p:spPr>
          <a:xfrm>
            <a:off x="5397372" y="1055350"/>
            <a:ext cx="6682154" cy="204671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Cap Rates and Property prices have not gone the path of the major stock market indices. </a:t>
            </a:r>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According to </a:t>
            </a:r>
            <a:r>
              <a:rPr kumimoji="0" lang="en-US" sz="14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cs typeface="Arial" panose="020B0604020202020204" pitchFamily="34" charset="0"/>
              </a:rPr>
              <a:t>Green Street CPPI, commercial real estate prices have risen over the past 3 and 12 months, however, they declined by 3.7% in June.</a:t>
            </a:r>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4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The all-property index is now down 4.9% from its March high.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Does this turn in CPPI foretell that commercial real estate is the next asset class to feel the affects of rising Inflation, rising Interest Rates </a:t>
            </a:r>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a slowing economy as is being revealed in the current round of corporate earnings?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0" name="Arrow: Right 19">
            <a:extLst>
              <a:ext uri="{FF2B5EF4-FFF2-40B4-BE49-F238E27FC236}">
                <a16:creationId xmlns:a16="http://schemas.microsoft.com/office/drawing/2014/main" id="{D6CF7196-DD86-473F-9134-42CAF3D6BFFB}"/>
              </a:ext>
            </a:extLst>
          </p:cNvPr>
          <p:cNvSpPr/>
          <p:nvPr/>
        </p:nvSpPr>
        <p:spPr>
          <a:xfrm rot="10800000" flipH="1">
            <a:off x="7809352" y="5908529"/>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5CE7A580-2CB9-20FA-A79B-6A50426B591C}"/>
              </a:ext>
            </a:extLst>
          </p:cNvPr>
          <p:cNvSpPr txBox="1"/>
          <p:nvPr/>
        </p:nvSpPr>
        <p:spPr>
          <a:xfrm>
            <a:off x="5659265" y="3020496"/>
            <a:ext cx="611036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The Key CRE Value Question for 2H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What is the </a:t>
            </a:r>
            <a:r>
              <a:rPr kumimoji="0" lang="en-US" sz="1500" b="1" i="0" u="none" strike="noStrike" kern="1200" cap="none" spc="0" normalizeH="0" baseline="0" noProof="0" dirty="0">
                <a:ln>
                  <a:noFill/>
                </a:ln>
                <a:solidFill>
                  <a:schemeClr val="tx2"/>
                </a:solidFill>
                <a:effectLst/>
                <a:highlight>
                  <a:srgbClr val="FFFF00"/>
                </a:highlight>
                <a:uLnTx/>
                <a:uFillTx/>
                <a:latin typeface="Arial" panose="020B0604020202020204" pitchFamily="34" charset="0"/>
                <a:cs typeface="Arial" panose="020B0604020202020204" pitchFamily="34" charset="0"/>
              </a:rPr>
              <a:t>CRE Value impact if Expenses rise more than rents (NOI/revenue) (7-10%+  vs 3%-5%)?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chemeClr val="tx2"/>
              </a:solidFill>
              <a:effectLst/>
              <a:highlight>
                <a:srgbClr val="FFFF00"/>
              </a:highligh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Are lenders, Investors and Appraisers ready for this wrinkle in 2H 2022?</a:t>
            </a:r>
          </a:p>
        </p:txBody>
      </p:sp>
      <p:sp>
        <p:nvSpPr>
          <p:cNvPr id="26" name="Arrow: Right 25">
            <a:extLst>
              <a:ext uri="{FF2B5EF4-FFF2-40B4-BE49-F238E27FC236}">
                <a16:creationId xmlns:a16="http://schemas.microsoft.com/office/drawing/2014/main" id="{55CEDFFB-00BC-55D1-310F-79A1E27E065B}"/>
              </a:ext>
            </a:extLst>
          </p:cNvPr>
          <p:cNvSpPr/>
          <p:nvPr/>
        </p:nvSpPr>
        <p:spPr>
          <a:xfrm rot="10800000" flipH="1">
            <a:off x="5103413" y="1720336"/>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241E2D60-E985-30E5-F425-A4D9A36BE33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1915" y="3785656"/>
            <a:ext cx="4775841" cy="2479134"/>
          </a:xfrm>
          <a:prstGeom prst="rect">
            <a:avLst/>
          </a:prstGeom>
          <a:ln w="12700">
            <a:solidFill>
              <a:schemeClr val="tx1"/>
            </a:solidFill>
          </a:ln>
        </p:spPr>
      </p:pic>
      <p:sp>
        <p:nvSpPr>
          <p:cNvPr id="21" name="Rectangle 20">
            <a:extLst>
              <a:ext uri="{FF2B5EF4-FFF2-40B4-BE49-F238E27FC236}">
                <a16:creationId xmlns:a16="http://schemas.microsoft.com/office/drawing/2014/main" id="{58A796E7-766B-D80B-1D4D-1C52B4651707}"/>
              </a:ext>
            </a:extLst>
          </p:cNvPr>
          <p:cNvSpPr/>
          <p:nvPr/>
        </p:nvSpPr>
        <p:spPr>
          <a:xfrm>
            <a:off x="332029" y="6107740"/>
            <a:ext cx="4765727" cy="149035"/>
          </a:xfrm>
          <a:prstGeom prst="rect">
            <a:avLst/>
          </a:prstGeom>
          <a:noFill/>
          <a:ln w="19050">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15AEB9-1A08-2E8F-7451-50B5D99A1449}"/>
              </a:ext>
            </a:extLst>
          </p:cNvPr>
          <p:cNvSpPr/>
          <p:nvPr/>
        </p:nvSpPr>
        <p:spPr>
          <a:xfrm>
            <a:off x="318459" y="4897293"/>
            <a:ext cx="4775841" cy="149034"/>
          </a:xfrm>
          <a:prstGeom prst="rect">
            <a:avLst/>
          </a:prstGeom>
          <a:noFill/>
          <a:ln w="19050">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Chart, line chart&#10;&#10;Description automatically generated">
            <a:extLst>
              <a:ext uri="{FF2B5EF4-FFF2-40B4-BE49-F238E27FC236}">
                <a16:creationId xmlns:a16="http://schemas.microsoft.com/office/drawing/2014/main" id="{AB89B598-3123-9F89-1A58-ED41FC65FB37}"/>
              </a:ext>
            </a:extLst>
          </p:cNvPr>
          <p:cNvPicPr>
            <a:picLocks noChangeAspect="1"/>
          </p:cNvPicPr>
          <p:nvPr/>
        </p:nvPicPr>
        <p:blipFill>
          <a:blip r:embed="rId5"/>
          <a:stretch>
            <a:fillRect/>
          </a:stretch>
        </p:blipFill>
        <p:spPr>
          <a:xfrm>
            <a:off x="317863" y="993215"/>
            <a:ext cx="4522677" cy="2694592"/>
          </a:xfrm>
          <a:prstGeom prst="rect">
            <a:avLst/>
          </a:prstGeom>
        </p:spPr>
      </p:pic>
      <p:sp>
        <p:nvSpPr>
          <p:cNvPr id="6" name="Oval 5">
            <a:extLst>
              <a:ext uri="{FF2B5EF4-FFF2-40B4-BE49-F238E27FC236}">
                <a16:creationId xmlns:a16="http://schemas.microsoft.com/office/drawing/2014/main" id="{3768EE41-EA11-BD0D-3FD7-E18CF71BD75A}"/>
              </a:ext>
            </a:extLst>
          </p:cNvPr>
          <p:cNvSpPr/>
          <p:nvPr/>
        </p:nvSpPr>
        <p:spPr>
          <a:xfrm>
            <a:off x="3162924" y="1111948"/>
            <a:ext cx="1995850" cy="84876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2CE27ED-71C3-5BFD-B744-DDF27F52B209}"/>
              </a:ext>
            </a:extLst>
          </p:cNvPr>
          <p:cNvSpPr txBox="1"/>
          <p:nvPr/>
        </p:nvSpPr>
        <p:spPr>
          <a:xfrm>
            <a:off x="104931" y="6536117"/>
            <a:ext cx="6115986"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https://www.greenstreet.com/insights/CPPI</a:t>
            </a:r>
            <a:r>
              <a:rPr lang="en-US" sz="1100" u="sng" dirty="0">
                <a:solidFill>
                  <a:srgbClr val="0070C0"/>
                </a:solidFill>
                <a:latin typeface="Arial" panose="020B0604020202020204" pitchFamily="34" charset="0"/>
                <a:cs typeface="Arial" panose="020B0604020202020204" pitchFamily="34" charset="0"/>
              </a:rPr>
              <a:t> </a:t>
            </a:r>
          </a:p>
        </p:txBody>
      </p:sp>
      <p:sp>
        <p:nvSpPr>
          <p:cNvPr id="2" name="Oval 1">
            <a:extLst>
              <a:ext uri="{FF2B5EF4-FFF2-40B4-BE49-F238E27FC236}">
                <a16:creationId xmlns:a16="http://schemas.microsoft.com/office/drawing/2014/main" id="{37A82D5B-B8BD-0583-15A3-8353B5728965}"/>
              </a:ext>
            </a:extLst>
          </p:cNvPr>
          <p:cNvSpPr/>
          <p:nvPr/>
        </p:nvSpPr>
        <p:spPr>
          <a:xfrm>
            <a:off x="5211028" y="2800080"/>
            <a:ext cx="6470209" cy="124649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233;p33">
            <a:extLst>
              <a:ext uri="{FF2B5EF4-FFF2-40B4-BE49-F238E27FC236}">
                <a16:creationId xmlns:a16="http://schemas.microsoft.com/office/drawing/2014/main" id="{28024BD8-1ECE-A9C1-4750-BF39796B747A}"/>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19</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43723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 descr="The professional organization for the most trusted advisors in real estate">
            <a:extLst>
              <a:ext uri="{FF2B5EF4-FFF2-40B4-BE49-F238E27FC236}">
                <a16:creationId xmlns:a16="http://schemas.microsoft.com/office/drawing/2014/main" id="{EE59B1C5-CE9F-4995-BF91-FF37897261AE}"/>
              </a:ext>
            </a:extLst>
          </p:cNvPr>
          <p:cNvSpPr>
            <a:spLocks noChangeAspect="1" noChangeArrowheads="1"/>
          </p:cNvSpPr>
          <p:nvPr/>
        </p:nvSpPr>
        <p:spPr bwMode="auto">
          <a:xfrm flipV="1">
            <a:off x="5943600" y="3581400"/>
            <a:ext cx="304800" cy="14078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1" name="AutoShape 4" descr="The professional organization for the most trusted advisors in real estate">
            <a:extLst>
              <a:ext uri="{FF2B5EF4-FFF2-40B4-BE49-F238E27FC236}">
                <a16:creationId xmlns:a16="http://schemas.microsoft.com/office/drawing/2014/main" id="{D7E31D08-28C5-4EB8-8ED6-86D894206F7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82EE4ED6-076E-4D7C-9BAB-7327832AA0D6}"/>
              </a:ext>
            </a:extLst>
          </p:cNvPr>
          <p:cNvSpPr txBox="1"/>
          <p:nvPr/>
        </p:nvSpPr>
        <p:spPr>
          <a:xfrm>
            <a:off x="5172780" y="6418202"/>
            <a:ext cx="2860772" cy="307777"/>
          </a:xfrm>
          <a:prstGeom prst="rect">
            <a:avLst/>
          </a:prstGeom>
          <a:noFill/>
        </p:spPr>
        <p:txBody>
          <a:bodyPr wrap="square" lIns="274320" rIns="2743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Red</a:t>
            </a:r>
            <a:r>
              <a:rPr kumimoji="0" lang="en-US" sz="14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ShoeEconomics.com</a:t>
            </a:r>
            <a:r>
              <a:rPr kumimoji="0" lang="en-US" sz="14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17" name="Google Shape;233;p33">
            <a:extLst>
              <a:ext uri="{FF2B5EF4-FFF2-40B4-BE49-F238E27FC236}">
                <a16:creationId xmlns:a16="http://schemas.microsoft.com/office/drawing/2014/main" id="{6B320C8E-7E44-4DA5-9A85-A797E2843863}"/>
              </a:ext>
            </a:extLst>
          </p:cNvPr>
          <p:cNvSpPr txBox="1">
            <a:spLocks/>
          </p:cNvSpPr>
          <p:nvPr/>
        </p:nvSpPr>
        <p:spPr>
          <a:xfrm>
            <a:off x="10656393" y="6368627"/>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19" name="Google Shape;225;p33">
            <a:extLst>
              <a:ext uri="{FF2B5EF4-FFF2-40B4-BE49-F238E27FC236}">
                <a16:creationId xmlns:a16="http://schemas.microsoft.com/office/drawing/2014/main" id="{C3E6516F-ACA3-4C80-BB48-A243FFE202DA}"/>
              </a:ext>
            </a:extLst>
          </p:cNvPr>
          <p:cNvSpPr/>
          <p:nvPr/>
        </p:nvSpPr>
        <p:spPr>
          <a:xfrm>
            <a:off x="0" y="345669"/>
            <a:ext cx="12191999" cy="811213"/>
          </a:xfrm>
          <a:prstGeom prst="rect">
            <a:avLst/>
          </a:prstGeom>
          <a:solidFill>
            <a:srgbClr val="A50021"/>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endParaRPr kumimoji="0" sz="18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sp>
        <p:nvSpPr>
          <p:cNvPr id="21" name="Google Shape;228;p33">
            <a:extLst>
              <a:ext uri="{FF2B5EF4-FFF2-40B4-BE49-F238E27FC236}">
                <a16:creationId xmlns:a16="http://schemas.microsoft.com/office/drawing/2014/main" id="{A8F9AEFB-34C5-4E25-9824-C4F864EFB2BE}"/>
              </a:ext>
            </a:extLst>
          </p:cNvPr>
          <p:cNvSpPr txBox="1"/>
          <p:nvPr/>
        </p:nvSpPr>
        <p:spPr>
          <a:xfrm>
            <a:off x="3045675" y="1250403"/>
            <a:ext cx="7776994" cy="105139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2400" b="1" kern="0" dirty="0">
                <a:latin typeface="Arial" panose="020B0604020202020204" pitchFamily="34" charset="0"/>
                <a:ea typeface="Arial"/>
                <a:cs typeface="Arial" panose="020B0604020202020204" pitchFamily="34" charset="0"/>
                <a:sym typeface="Arial"/>
              </a:rPr>
              <a:t>CCIM MS Chapter Economic Outlook</a:t>
            </a:r>
          </a:p>
          <a:p>
            <a:pPr marL="0" marR="0" lvl="0" indent="0" algn="ctr" defTabSz="914400" rtl="0" eaLnBrk="1" fontAlgn="auto" latinLnBrk="0" hangingPunct="1">
              <a:lnSpc>
                <a:spcPct val="150000"/>
              </a:lnSpc>
              <a:spcBef>
                <a:spcPts val="0"/>
              </a:spcBef>
              <a:spcAft>
                <a:spcPts val="0"/>
              </a:spcAft>
              <a:buClr>
                <a:srgbClr val="000000"/>
              </a:buClr>
              <a:buSzPts val="1800"/>
              <a:buFontTx/>
              <a:buNone/>
              <a:tabLst/>
              <a:defRPr/>
            </a:pPr>
            <a:r>
              <a:rPr lang="en-US" sz="2000" b="1" kern="0" dirty="0">
                <a:solidFill>
                  <a:srgbClr val="000000"/>
                </a:solidFill>
                <a:latin typeface="Arial" panose="020B0604020202020204" pitchFamily="34" charset="0"/>
                <a:ea typeface="Arial"/>
                <a:cs typeface="Arial" panose="020B0604020202020204" pitchFamily="34" charset="0"/>
                <a:sym typeface="Arial"/>
              </a:rPr>
              <a:t>August 31, 2022 </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  </a:t>
            </a:r>
          </a:p>
          <a:p>
            <a:pPr marL="0" marR="0" lvl="0" indent="0" algn="ctr" defTabSz="914400" rtl="0" eaLnBrk="1" fontAlgn="auto" latinLnBrk="0" hangingPunct="1">
              <a:lnSpc>
                <a:spcPct val="150000"/>
              </a:lnSpc>
              <a:spcBef>
                <a:spcPts val="0"/>
              </a:spcBef>
              <a:spcAft>
                <a:spcPts val="0"/>
              </a:spcAft>
              <a:buClr>
                <a:srgbClr val="000000"/>
              </a:buClr>
              <a:buSzPts val="1800"/>
              <a:buFontTx/>
              <a:buNone/>
              <a:tabLst/>
              <a:defRPr/>
            </a:pPr>
            <a:r>
              <a:rPr kumimoji="0" lang="en-US" sz="1800" b="0"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rPr>
              <a:t>KC Conway, CCIM, CRE, MAI and CCIM Institute Chief Economist</a:t>
            </a:r>
            <a:endParaRPr kumimoji="0" sz="1800" b="0" i="0" u="none" strike="noStrike" kern="0" cap="none" spc="0" normalizeH="0" baseline="0" noProof="0" dirty="0">
              <a:ln>
                <a:noFill/>
              </a:ln>
              <a:solidFill>
                <a:srgbClr val="C00000"/>
              </a:solidFill>
              <a:effectLst/>
              <a:uLnTx/>
              <a:uFillTx/>
              <a:latin typeface="Arial" panose="020B0604020202020204" pitchFamily="34" charset="0"/>
              <a:ea typeface="Arial"/>
              <a:cs typeface="Arial" panose="020B0604020202020204" pitchFamily="34" charset="0"/>
              <a:sym typeface="Arial"/>
            </a:endParaRPr>
          </a:p>
        </p:txBody>
      </p:sp>
      <p:sp>
        <p:nvSpPr>
          <p:cNvPr id="24" name="Google Shape;226;p33">
            <a:extLst>
              <a:ext uri="{FF2B5EF4-FFF2-40B4-BE49-F238E27FC236}">
                <a16:creationId xmlns:a16="http://schemas.microsoft.com/office/drawing/2014/main" id="{62F26720-529D-44CC-AFC0-333BC2742530}"/>
              </a:ext>
            </a:extLst>
          </p:cNvPr>
          <p:cNvSpPr txBox="1"/>
          <p:nvPr/>
        </p:nvSpPr>
        <p:spPr>
          <a:xfrm>
            <a:off x="-1" y="374585"/>
            <a:ext cx="12192000" cy="811213"/>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4400"/>
              <a:buFontTx/>
              <a:buNone/>
              <a:tabLst/>
              <a:defRPr/>
            </a:pPr>
            <a:r>
              <a:rPr kumimoji="0" lang="en-US" sz="5400" b="1" i="0" u="none" strike="noStrike" kern="0" cap="none" spc="0" normalizeH="0" baseline="0" noProof="0" dirty="0">
                <a:ln>
                  <a:noFill/>
                </a:ln>
                <a:solidFill>
                  <a:srgbClr val="FFFFFF"/>
                </a:solidFill>
                <a:effectLst/>
                <a:uLnTx/>
                <a:uFillTx/>
                <a:latin typeface="Arial" panose="020B0604020202020204" pitchFamily="34" charset="0"/>
                <a:ea typeface="Calibri"/>
                <a:cs typeface="Arial" panose="020B0604020202020204" pitchFamily="34" charset="0"/>
                <a:sym typeface="Calibri"/>
              </a:rPr>
              <a:t>Disclaimer</a:t>
            </a:r>
            <a:r>
              <a:rPr kumimoji="0" lang="en-US" sz="5400" b="0" i="0" u="none" strike="noStrike" kern="0" cap="none" spc="0" normalizeH="0" baseline="0" noProof="0" dirty="0">
                <a:ln>
                  <a:noFill/>
                </a:ln>
                <a:solidFill>
                  <a:srgbClr val="FFFFFF"/>
                </a:solidFill>
                <a:effectLst/>
                <a:uLnTx/>
                <a:uFillTx/>
                <a:latin typeface="Arial" panose="020B0604020202020204" pitchFamily="34" charset="0"/>
                <a:ea typeface="Calibri"/>
                <a:cs typeface="Arial" panose="020B0604020202020204" pitchFamily="34" charset="0"/>
                <a:sym typeface="Calibri"/>
              </a:rPr>
              <a:t>: </a:t>
            </a:r>
            <a:r>
              <a:rPr kumimoji="0" lang="en-US" sz="3200" b="0" i="0" u="none" strike="noStrike" kern="0" cap="none" spc="0" normalizeH="0" baseline="0" noProof="0" dirty="0">
                <a:ln>
                  <a:noFill/>
                </a:ln>
                <a:solidFill>
                  <a:srgbClr val="FFFFFF"/>
                </a:solidFill>
                <a:effectLst/>
                <a:uLnTx/>
                <a:uFillTx/>
                <a:latin typeface="Arial" panose="020B0604020202020204" pitchFamily="34" charset="0"/>
                <a:ea typeface="Calibri"/>
                <a:cs typeface="Arial" panose="020B0604020202020204" pitchFamily="34" charset="0"/>
                <a:sym typeface="Calibri"/>
              </a:rPr>
              <a:t> Not in the fine print…</a:t>
            </a:r>
            <a:endParaRPr kumimoji="0"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 name="Google Shape;229;p33">
            <a:extLst>
              <a:ext uri="{FF2B5EF4-FFF2-40B4-BE49-F238E27FC236}">
                <a16:creationId xmlns:a16="http://schemas.microsoft.com/office/drawing/2014/main" id="{77470660-A8DC-0FFC-2BFD-8242794FEE13}"/>
              </a:ext>
            </a:extLst>
          </p:cNvPr>
          <p:cNvSpPr txBox="1"/>
          <p:nvPr/>
        </p:nvSpPr>
        <p:spPr>
          <a:xfrm>
            <a:off x="2885843" y="2778655"/>
            <a:ext cx="7776754" cy="3395777"/>
          </a:xfrm>
          <a:prstGeom prst="rect">
            <a:avLst/>
          </a:prstGeom>
          <a:noFill/>
          <a:ln>
            <a:noFill/>
          </a:ln>
        </p:spPr>
        <p:txBody>
          <a:bodyPr spcFirstLastPara="1" wrap="square" lIns="91425" tIns="45700" rIns="91425" bIns="45700"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This presentation reflects the analysis and opinions of the author, KC Conway, CCIM, CRE, MAI but not necessarily those of </a:t>
            </a:r>
            <a:r>
              <a:rPr lang="en-US" sz="1400" b="1" kern="0" dirty="0">
                <a:solidFill>
                  <a:srgbClr val="000000"/>
                </a:solidFill>
                <a:latin typeface="Arial" panose="020B0604020202020204" pitchFamily="34" charset="0"/>
                <a:ea typeface="Arial"/>
                <a:cs typeface="Arial" panose="020B0604020202020204" pitchFamily="34" charset="0"/>
                <a:sym typeface="Arial"/>
              </a:rPr>
              <a:t>C</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CIM Institute, CCIM MS Chapter, CCIM MS Chapter Economic Outlook </a:t>
            </a:r>
            <a:r>
              <a:rPr lang="en-US" sz="1400" b="1" kern="0" dirty="0">
                <a:solidFill>
                  <a:srgbClr val="000000"/>
                </a:solidFill>
                <a:latin typeface="Arial" panose="020B0604020202020204" pitchFamily="34" charset="0"/>
                <a:cs typeface="Arial" panose="020B0604020202020204" pitchFamily="34" charset="0"/>
                <a:sym typeface="Arial"/>
              </a:rPr>
              <a:t>Sponsors</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 The Appraisal Foundation,  UMH (Manufactured Housing REIT), nor Red Shoe Economics. </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n-US" sz="140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Neither </a:t>
            </a:r>
            <a:r>
              <a:rPr lang="en-US" sz="1400" b="1" kern="0" dirty="0">
                <a:solidFill>
                  <a:srgbClr val="000000"/>
                </a:solidFill>
                <a:latin typeface="Arial" panose="020B0604020202020204" pitchFamily="34" charset="0"/>
                <a:ea typeface="Arial"/>
                <a:cs typeface="Arial" panose="020B0604020202020204" pitchFamily="34" charset="0"/>
                <a:sym typeface="Arial"/>
              </a:rPr>
              <a:t>C</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CIM Institute, CCIM MS Chapter, CCIM MS Chapter Economic Outlook </a:t>
            </a:r>
            <a:r>
              <a:rPr lang="en-US" sz="1400" b="1" kern="0" dirty="0">
                <a:solidFill>
                  <a:srgbClr val="000000"/>
                </a:solidFill>
                <a:latin typeface="Arial" panose="020B0604020202020204" pitchFamily="34" charset="0"/>
                <a:cs typeface="Arial" panose="020B0604020202020204" pitchFamily="34" charset="0"/>
                <a:sym typeface="Arial"/>
              </a:rPr>
              <a:t>Sponsors</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 The Appraisal Foundation,  UMH (Manufactured Housing REIT), or Red Shoe Economics </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make any representations or warranties about the accuracy or suitability of any information in this presentation. </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The aforementioned do NOT guarantee, warrant, or endorse </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the advice or services of KC Conway, CCIM, CRE, MAI.</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n-US" sz="14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a:p>
            <a:pPr algn="just">
              <a:buClr>
                <a:srgbClr val="000000"/>
              </a:buClr>
              <a:buSzPts val="1400"/>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This presentation consists of materials prepared exclusively by </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KC Conway, CCIM, CRE, MAI</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 and is provided during this </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event</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 solely for informational purposes of attendees. This presentation is not intended to constitute legal, investment or financial advice or the rendering of legal, consulting, or other professional services of any kind</a:t>
            </a:r>
            <a:r>
              <a:rPr kumimoji="0" lang="en-US" sz="1500" b="0" i="0" u="none" strike="noStrike" kern="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 </a:t>
            </a:r>
            <a:endParaRPr kumimoji="0" lang="en-US" sz="15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pic>
        <p:nvPicPr>
          <p:cNvPr id="4" name="Picture 3">
            <a:extLst>
              <a:ext uri="{FF2B5EF4-FFF2-40B4-BE49-F238E27FC236}">
                <a16:creationId xmlns:a16="http://schemas.microsoft.com/office/drawing/2014/main" id="{9AE5C624-FA38-FEFD-8E19-C331D74A5426}"/>
              </a:ext>
            </a:extLst>
          </p:cNvPr>
          <p:cNvPicPr>
            <a:picLocks noChangeAspect="1"/>
          </p:cNvPicPr>
          <p:nvPr/>
        </p:nvPicPr>
        <p:blipFill>
          <a:blip r:embed="rId3"/>
          <a:stretch>
            <a:fillRect/>
          </a:stretch>
        </p:blipFill>
        <p:spPr>
          <a:xfrm>
            <a:off x="320650" y="2147808"/>
            <a:ext cx="2392294" cy="31412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5" name="Google Shape;276;p39">
            <a:extLst>
              <a:ext uri="{FF2B5EF4-FFF2-40B4-BE49-F238E27FC236}">
                <a16:creationId xmlns:a16="http://schemas.microsoft.com/office/drawing/2014/main" id="{8C4188D7-6FEB-2BA4-E19F-AEE3E2BF542C}"/>
              </a:ext>
            </a:extLst>
          </p:cNvPr>
          <p:cNvCxnSpPr>
            <a:cxnSpLocks/>
          </p:cNvCxnSpPr>
          <p:nvPr/>
        </p:nvCxnSpPr>
        <p:spPr>
          <a:xfrm>
            <a:off x="2946806" y="2696625"/>
            <a:ext cx="7634111" cy="0"/>
          </a:xfrm>
          <a:prstGeom prst="straightConnector1">
            <a:avLst/>
          </a:prstGeom>
          <a:noFill/>
          <a:ln w="57150" cap="flat" cmpd="sng">
            <a:solidFill>
              <a:srgbClr val="333333"/>
            </a:solidFill>
            <a:prstDash val="solid"/>
            <a:round/>
            <a:headEnd type="none" w="sm" len="sm"/>
            <a:tailEnd type="none" w="sm" len="sm"/>
          </a:ln>
        </p:spPr>
      </p:cxnSp>
    </p:spTree>
    <p:extLst>
      <p:ext uri="{BB962C8B-B14F-4D97-AF65-F5344CB8AC3E}">
        <p14:creationId xmlns:p14="http://schemas.microsoft.com/office/powerpoint/2010/main" val="1908711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5028F7-0266-B110-5EDD-72CBD425BF7D}"/>
              </a:ext>
            </a:extLst>
          </p:cNvPr>
          <p:cNvPicPr>
            <a:picLocks noChangeAspect="1"/>
          </p:cNvPicPr>
          <p:nvPr/>
        </p:nvPicPr>
        <p:blipFill rotWithShape="1">
          <a:blip r:embed="rId2"/>
          <a:srcRect t="11386"/>
          <a:stretch/>
        </p:blipFill>
        <p:spPr>
          <a:xfrm>
            <a:off x="925225" y="1410227"/>
            <a:ext cx="7793612" cy="4734532"/>
          </a:xfrm>
          <a:prstGeom prst="rect">
            <a:avLst/>
          </a:prstGeom>
          <a:ln w="19050">
            <a:solidFill>
              <a:schemeClr val="tx1"/>
            </a:solidFill>
          </a:ln>
        </p:spPr>
      </p:pic>
      <p:sp>
        <p:nvSpPr>
          <p:cNvPr id="2" name="TextBox 1">
            <a:extLst>
              <a:ext uri="{FF2B5EF4-FFF2-40B4-BE49-F238E27FC236}">
                <a16:creationId xmlns:a16="http://schemas.microsoft.com/office/drawing/2014/main" id="{F3BBDC7B-BB13-5608-93C0-FD337C882108}"/>
              </a:ext>
            </a:extLst>
          </p:cNvPr>
          <p:cNvSpPr txBox="1"/>
          <p:nvPr/>
        </p:nvSpPr>
        <p:spPr>
          <a:xfrm>
            <a:off x="517648" y="6523232"/>
            <a:ext cx="4304383" cy="261610"/>
          </a:xfrm>
          <a:prstGeom prst="rect">
            <a:avLst/>
          </a:prstGeom>
          <a:noFill/>
        </p:spPr>
        <p:txBody>
          <a:bodyPr wrap="none" rtlCol="0">
            <a:spAutoFit/>
          </a:bodyPr>
          <a:lstStyle/>
          <a:p>
            <a:r>
              <a:rPr lang="en-US" sz="1100" dirty="0">
                <a:solidFill>
                  <a:srgbClr val="0070C0"/>
                </a:solidFill>
                <a:latin typeface="Arial" panose="020B0604020202020204" pitchFamily="34" charset="0"/>
                <a:cs typeface="Arial" panose="020B0604020202020204" pitchFamily="34" charset="0"/>
              </a:rPr>
              <a:t>Source: Labor Department via St. Louis Fed (seasonally adjusted)</a:t>
            </a:r>
          </a:p>
        </p:txBody>
      </p:sp>
      <p:cxnSp>
        <p:nvCxnSpPr>
          <p:cNvPr id="3" name="Google Shape;276;p39">
            <a:extLst>
              <a:ext uri="{FF2B5EF4-FFF2-40B4-BE49-F238E27FC236}">
                <a16:creationId xmlns:a16="http://schemas.microsoft.com/office/drawing/2014/main" id="{0240D405-7B98-CCB6-8ADE-9D91A65A2B3A}"/>
              </a:ext>
            </a:extLst>
          </p:cNvPr>
          <p:cNvCxnSpPr>
            <a:cxnSpLocks/>
          </p:cNvCxnSpPr>
          <p:nvPr/>
        </p:nvCxnSpPr>
        <p:spPr>
          <a:xfrm>
            <a:off x="62753" y="1221162"/>
            <a:ext cx="12192000" cy="0"/>
          </a:xfrm>
          <a:prstGeom prst="straightConnector1">
            <a:avLst/>
          </a:prstGeom>
          <a:noFill/>
          <a:ln w="57150" cap="flat" cmpd="sng">
            <a:solidFill>
              <a:srgbClr val="333333"/>
            </a:solidFill>
            <a:prstDash val="solid"/>
            <a:round/>
            <a:headEnd type="none" w="sm" len="sm"/>
            <a:tailEnd type="none" w="sm" len="sm"/>
          </a:ln>
        </p:spPr>
      </p:cxnSp>
      <p:sp>
        <p:nvSpPr>
          <p:cNvPr id="4" name="TextBox 3">
            <a:extLst>
              <a:ext uri="{FF2B5EF4-FFF2-40B4-BE49-F238E27FC236}">
                <a16:creationId xmlns:a16="http://schemas.microsoft.com/office/drawing/2014/main" id="{DB9A1F1C-65C1-B891-B6F7-FD72ACE276C1}"/>
              </a:ext>
            </a:extLst>
          </p:cNvPr>
          <p:cNvSpPr txBox="1"/>
          <p:nvPr/>
        </p:nvSpPr>
        <p:spPr>
          <a:xfrm>
            <a:off x="1076469" y="77818"/>
            <a:ext cx="10164568" cy="1015663"/>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WORKFORCE: </a:t>
            </a:r>
            <a:r>
              <a:rPr lang="en-US" sz="2800" b="1" dirty="0">
                <a:latin typeface="Arial" panose="020B0604020202020204" pitchFamily="34" charset="0"/>
                <a:cs typeface="Arial" panose="020B0604020202020204" pitchFamily="34" charset="0"/>
              </a:rPr>
              <a:t>A Broader Definition of Potential Workers</a:t>
            </a:r>
          </a:p>
          <a:p>
            <a:pPr algn="ctr"/>
            <a:r>
              <a:rPr lang="en-US" sz="2800" dirty="0">
                <a:solidFill>
                  <a:srgbClr val="C00000"/>
                </a:solidFill>
                <a:latin typeface="Arial" panose="020B0604020202020204" pitchFamily="34" charset="0"/>
                <a:cs typeface="Arial" panose="020B0604020202020204" pitchFamily="34" charset="0"/>
              </a:rPr>
              <a:t>Labor Market Historically Tight</a:t>
            </a:r>
            <a:endParaRPr lang="en-US" sz="4000" dirty="0">
              <a:solidFill>
                <a:srgbClr val="C000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F3C932A-2FF4-A91E-0DF3-83BE5F8DBF58}"/>
              </a:ext>
            </a:extLst>
          </p:cNvPr>
          <p:cNvSpPr txBox="1"/>
          <p:nvPr/>
        </p:nvSpPr>
        <p:spPr>
          <a:xfrm>
            <a:off x="9131914" y="2654108"/>
            <a:ext cx="2857180" cy="2246769"/>
          </a:xfrm>
          <a:prstGeom prst="rect">
            <a:avLst/>
          </a:prstGeom>
          <a:noFill/>
        </p:spPr>
        <p:txBody>
          <a:bodyPr wrap="square" rtlCol="0">
            <a:spAutoFit/>
          </a:bodyPr>
          <a:lstStyle/>
          <a:p>
            <a:r>
              <a:rPr lang="en-US" sz="2000" dirty="0">
                <a:solidFill>
                  <a:srgbClr val="0070C0"/>
                </a:solidFill>
                <a:latin typeface="Arial" panose="020B0604020202020204" pitchFamily="34" charset="0"/>
                <a:cs typeface="Arial" panose="020B0604020202020204" pitchFamily="34" charset="0"/>
              </a:rPr>
              <a:t>A person is considered unemployed if they do not have a job, have actively looked for work in the prior four weeks, and are currently available for work. </a:t>
            </a:r>
          </a:p>
        </p:txBody>
      </p:sp>
    </p:spTree>
    <p:extLst>
      <p:ext uri="{BB962C8B-B14F-4D97-AF65-F5344CB8AC3E}">
        <p14:creationId xmlns:p14="http://schemas.microsoft.com/office/powerpoint/2010/main" val="2982849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8B53CB-5AB8-459D-A7E8-870CA88E5A40}"/>
              </a:ext>
            </a:extLst>
          </p:cNvPr>
          <p:cNvPicPr>
            <a:picLocks noChangeAspect="1"/>
          </p:cNvPicPr>
          <p:nvPr/>
        </p:nvPicPr>
        <p:blipFill>
          <a:blip r:embed="rId2"/>
          <a:stretch>
            <a:fillRect/>
          </a:stretch>
        </p:blipFill>
        <p:spPr>
          <a:xfrm>
            <a:off x="5030051" y="88541"/>
            <a:ext cx="6481760" cy="828791"/>
          </a:xfrm>
          <a:prstGeom prst="rect">
            <a:avLst/>
          </a:prstGeom>
        </p:spPr>
      </p:pic>
      <p:pic>
        <p:nvPicPr>
          <p:cNvPr id="6" name="Picture 5">
            <a:extLst>
              <a:ext uri="{FF2B5EF4-FFF2-40B4-BE49-F238E27FC236}">
                <a16:creationId xmlns:a16="http://schemas.microsoft.com/office/drawing/2014/main" id="{2320CA95-0AE8-4850-94DD-D32CD9E4DEC4}"/>
              </a:ext>
            </a:extLst>
          </p:cNvPr>
          <p:cNvPicPr>
            <a:picLocks noChangeAspect="1"/>
          </p:cNvPicPr>
          <p:nvPr/>
        </p:nvPicPr>
        <p:blipFill>
          <a:blip r:embed="rId3"/>
          <a:stretch>
            <a:fillRect/>
          </a:stretch>
        </p:blipFill>
        <p:spPr>
          <a:xfrm>
            <a:off x="9215567" y="1497597"/>
            <a:ext cx="1261163" cy="1368823"/>
          </a:xfrm>
          <a:prstGeom prst="rect">
            <a:avLst/>
          </a:prstGeom>
        </p:spPr>
      </p:pic>
      <p:sp>
        <p:nvSpPr>
          <p:cNvPr id="9" name="TextBox 8">
            <a:extLst>
              <a:ext uri="{FF2B5EF4-FFF2-40B4-BE49-F238E27FC236}">
                <a16:creationId xmlns:a16="http://schemas.microsoft.com/office/drawing/2014/main" id="{B59F2541-BEB2-439B-9909-B01C0F226073}"/>
              </a:ext>
            </a:extLst>
          </p:cNvPr>
          <p:cNvSpPr txBox="1"/>
          <p:nvPr/>
        </p:nvSpPr>
        <p:spPr>
          <a:xfrm>
            <a:off x="0" y="246513"/>
            <a:ext cx="4893535" cy="523220"/>
          </a:xfrm>
          <a:prstGeom prst="rect">
            <a:avLst/>
          </a:prstGeom>
          <a:noFill/>
        </p:spPr>
        <p:txBody>
          <a:bodyPr wrap="square" rtlCol="0">
            <a:spAutoFit/>
          </a:bodyPr>
          <a:lstStyle/>
          <a:p>
            <a:pPr marL="0" marR="0" lvl="0" indent="0" algn="r" defTabSz="91444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Office &amp; Remote Work:</a:t>
            </a:r>
          </a:p>
        </p:txBody>
      </p:sp>
      <p:sp>
        <p:nvSpPr>
          <p:cNvPr id="5" name="TextBox 4">
            <a:extLst>
              <a:ext uri="{FF2B5EF4-FFF2-40B4-BE49-F238E27FC236}">
                <a16:creationId xmlns:a16="http://schemas.microsoft.com/office/drawing/2014/main" id="{4FF74F62-C240-47B1-88B2-E0EA8DA4B0C7}"/>
              </a:ext>
            </a:extLst>
          </p:cNvPr>
          <p:cNvSpPr txBox="1"/>
          <p:nvPr/>
        </p:nvSpPr>
        <p:spPr>
          <a:xfrm>
            <a:off x="7379161" y="3071004"/>
            <a:ext cx="4796327" cy="2246769"/>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There are NO MSAs</a:t>
            </a: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outside TX above 45% occupancy.</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1600" b="1" dirty="0">
                <a:solidFill>
                  <a:srgbClr val="0070C0"/>
                </a:solidFill>
                <a:latin typeface="Arial" panose="020B0604020202020204" pitchFamily="34" charset="0"/>
                <a:cs typeface="Arial" panose="020B0604020202020204" pitchFamily="34" charset="0"/>
              </a:rPr>
              <a:t>TX (Austin, Houston &amp; Dallas)</a:t>
            </a:r>
            <a:r>
              <a:rPr kumimoji="0" lang="en-US" sz="1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have the highest </a:t>
            </a: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“Back to Work” ratios at 58</a:t>
            </a:r>
            <a:r>
              <a:rPr lang="en-US" sz="1600" b="1" dirty="0">
                <a:solidFill>
                  <a:srgbClr val="0070C0"/>
                </a:solidFill>
                <a:latin typeface="Arial" panose="020B0604020202020204" pitchFamily="34" charset="0"/>
                <a:cs typeface="Arial" panose="020B0604020202020204" pitchFamily="34" charset="0"/>
              </a:rPr>
              <a:t>%, 55% &amp; 52%</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algn="ctr" defTabSz="914446">
              <a:defRPr/>
            </a:pPr>
            <a:r>
              <a:rPr kumimoji="0" lang="en-US" sz="1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Despite vaccinations &amp; boosters less than </a:t>
            </a:r>
            <a:r>
              <a:rPr lang="en-US" sz="1600" b="1" dirty="0">
                <a:latin typeface="Arial" panose="020B0604020202020204" pitchFamily="34" charset="0"/>
                <a:cs typeface="Arial" panose="020B0604020202020204" pitchFamily="34" charset="0"/>
              </a:rPr>
              <a:t>half</a:t>
            </a:r>
            <a:r>
              <a:rPr kumimoji="0" lang="en-US" sz="1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of us are returning to the office!</a:t>
            </a:r>
          </a:p>
        </p:txBody>
      </p:sp>
      <p:sp>
        <p:nvSpPr>
          <p:cNvPr id="17" name="TextBox 16">
            <a:extLst>
              <a:ext uri="{FF2B5EF4-FFF2-40B4-BE49-F238E27FC236}">
                <a16:creationId xmlns:a16="http://schemas.microsoft.com/office/drawing/2014/main" id="{AF8909B9-0D24-4FBF-B134-690785D832F8}"/>
              </a:ext>
            </a:extLst>
          </p:cNvPr>
          <p:cNvSpPr txBox="1"/>
          <p:nvPr/>
        </p:nvSpPr>
        <p:spPr>
          <a:xfrm>
            <a:off x="364290" y="6526939"/>
            <a:ext cx="5945759" cy="261610"/>
          </a:xfrm>
          <a:prstGeom prst="rect">
            <a:avLst/>
          </a:prstGeom>
          <a:noFill/>
        </p:spPr>
        <p:txBody>
          <a:bodyPr wrap="square">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https://www.kastle.com/safety-wellness/getting-america-back-to-work/#workplace-barometer</a:t>
            </a:r>
            <a:r>
              <a:rPr kumimoji="0" lang="en-US" sz="11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23" name="Google Shape;233;p33">
            <a:extLst>
              <a:ext uri="{FF2B5EF4-FFF2-40B4-BE49-F238E27FC236}">
                <a16:creationId xmlns:a16="http://schemas.microsoft.com/office/drawing/2014/main" id="{E186A287-47B9-457D-8D6C-7A574D93FD4C}"/>
              </a:ext>
            </a:extLst>
          </p:cNvPr>
          <p:cNvSpPr txBox="1">
            <a:spLocks/>
          </p:cNvSpPr>
          <p:nvPr/>
        </p:nvSpPr>
        <p:spPr>
          <a:xfrm>
            <a:off x="10847442" y="641687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21</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cxnSp>
        <p:nvCxnSpPr>
          <p:cNvPr id="18" name="Google Shape;276;p39">
            <a:extLst>
              <a:ext uri="{FF2B5EF4-FFF2-40B4-BE49-F238E27FC236}">
                <a16:creationId xmlns:a16="http://schemas.microsoft.com/office/drawing/2014/main" id="{90C9FDE2-0D73-4AB1-8891-61F032B53783}"/>
              </a:ext>
            </a:extLst>
          </p:cNvPr>
          <p:cNvCxnSpPr>
            <a:cxnSpLocks/>
          </p:cNvCxnSpPr>
          <p:nvPr/>
        </p:nvCxnSpPr>
        <p:spPr>
          <a:xfrm>
            <a:off x="0" y="973742"/>
            <a:ext cx="12192000" cy="0"/>
          </a:xfrm>
          <a:prstGeom prst="straightConnector1">
            <a:avLst/>
          </a:prstGeom>
          <a:noFill/>
          <a:ln w="57150" cap="flat" cmpd="sng">
            <a:solidFill>
              <a:srgbClr val="333333"/>
            </a:solidFill>
            <a:prstDash val="solid"/>
            <a:round/>
            <a:headEnd type="none" w="sm" len="sm"/>
            <a:tailEnd type="none" w="sm" len="sm"/>
          </a:ln>
        </p:spPr>
      </p:cxnSp>
      <p:sp>
        <p:nvSpPr>
          <p:cNvPr id="25" name="Arrow: Right 24">
            <a:extLst>
              <a:ext uri="{FF2B5EF4-FFF2-40B4-BE49-F238E27FC236}">
                <a16:creationId xmlns:a16="http://schemas.microsoft.com/office/drawing/2014/main" id="{3BAD5BE0-BF1E-4C69-A8D9-B0317BE12C2F}"/>
              </a:ext>
            </a:extLst>
          </p:cNvPr>
          <p:cNvSpPr/>
          <p:nvPr/>
        </p:nvSpPr>
        <p:spPr>
          <a:xfrm rot="1409849" flipH="1">
            <a:off x="7303514" y="1297907"/>
            <a:ext cx="506696" cy="599256"/>
          </a:xfrm>
          <a:prstGeom prst="rightArrow">
            <a:avLst/>
          </a:prstGeom>
          <a:solidFill>
            <a:srgbClr val="FFFF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AEDF864A-EBB9-483E-39DB-F872D68D72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19282" y="1057679"/>
            <a:ext cx="6776350" cy="5239123"/>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75A8C3A-A0A6-729E-3017-AD50106F5078}"/>
              </a:ext>
            </a:extLst>
          </p:cNvPr>
          <p:cNvSpPr/>
          <p:nvPr/>
        </p:nvSpPr>
        <p:spPr>
          <a:xfrm>
            <a:off x="4175389" y="2872032"/>
            <a:ext cx="2738816" cy="188157"/>
          </a:xfrm>
          <a:prstGeom prst="rect">
            <a:avLst/>
          </a:prstGeom>
          <a:noFill/>
          <a:ln w="28575">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a:t>
            </a:r>
          </a:p>
        </p:txBody>
      </p:sp>
      <p:sp>
        <p:nvSpPr>
          <p:cNvPr id="8" name="Rectangle 7">
            <a:extLst>
              <a:ext uri="{FF2B5EF4-FFF2-40B4-BE49-F238E27FC236}">
                <a16:creationId xmlns:a16="http://schemas.microsoft.com/office/drawing/2014/main" id="{6048570F-8AB6-F03A-BFD8-4C59FBC563EB}"/>
              </a:ext>
            </a:extLst>
          </p:cNvPr>
          <p:cNvSpPr/>
          <p:nvPr/>
        </p:nvSpPr>
        <p:spPr>
          <a:xfrm>
            <a:off x="4169567" y="4105655"/>
            <a:ext cx="2735931" cy="188157"/>
          </a:xfrm>
          <a:prstGeom prst="rect">
            <a:avLst/>
          </a:prstGeom>
          <a:noFill/>
          <a:ln w="28575">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1" name="Arrow: Right 10">
            <a:extLst>
              <a:ext uri="{FF2B5EF4-FFF2-40B4-BE49-F238E27FC236}">
                <a16:creationId xmlns:a16="http://schemas.microsoft.com/office/drawing/2014/main" id="{2B8FA7BE-69FE-9D3F-0651-39B805486FBF}"/>
              </a:ext>
            </a:extLst>
          </p:cNvPr>
          <p:cNvSpPr/>
          <p:nvPr/>
        </p:nvSpPr>
        <p:spPr>
          <a:xfrm rot="9653011" flipH="1">
            <a:off x="1510055" y="2697294"/>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54196AC-9E95-9DA2-80CA-92AC2A063ECD}"/>
              </a:ext>
            </a:extLst>
          </p:cNvPr>
          <p:cNvSpPr/>
          <p:nvPr/>
        </p:nvSpPr>
        <p:spPr>
          <a:xfrm>
            <a:off x="4175389" y="2388791"/>
            <a:ext cx="2738816" cy="188157"/>
          </a:xfrm>
          <a:prstGeom prst="rect">
            <a:avLst/>
          </a:prstGeom>
          <a:noFill/>
          <a:ln w="28575">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a:t>
            </a:r>
          </a:p>
        </p:txBody>
      </p:sp>
    </p:spTree>
    <p:extLst>
      <p:ext uri="{BB962C8B-B14F-4D97-AF65-F5344CB8AC3E}">
        <p14:creationId xmlns:p14="http://schemas.microsoft.com/office/powerpoint/2010/main" val="872937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59F2541-BEB2-439B-9909-B01C0F226073}"/>
              </a:ext>
            </a:extLst>
          </p:cNvPr>
          <p:cNvSpPr txBox="1"/>
          <p:nvPr/>
        </p:nvSpPr>
        <p:spPr>
          <a:xfrm>
            <a:off x="500642" y="112725"/>
            <a:ext cx="11190716" cy="46166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Return to Airports, Basketball &amp; Dining Out: </a:t>
            </a:r>
            <a:r>
              <a:rPr kumimoji="0" lang="en-US" sz="24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95.1% vs 44% Return to Office</a:t>
            </a:r>
          </a:p>
        </p:txBody>
      </p:sp>
      <p:pic>
        <p:nvPicPr>
          <p:cNvPr id="2050" name="Picture 2">
            <a:extLst>
              <a:ext uri="{FF2B5EF4-FFF2-40B4-BE49-F238E27FC236}">
                <a16:creationId xmlns:a16="http://schemas.microsoft.com/office/drawing/2014/main" id="{71690ABB-4D28-ACEF-CAA9-1432217F1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556793" y="827707"/>
            <a:ext cx="7078414" cy="5472662"/>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16DB4F05-2EB8-FE97-6C8F-2CCE004FB164}"/>
              </a:ext>
            </a:extLst>
          </p:cNvPr>
          <p:cNvSpPr txBox="1"/>
          <p:nvPr/>
        </p:nvSpPr>
        <p:spPr>
          <a:xfrm>
            <a:off x="64284" y="6478174"/>
            <a:ext cx="7748649"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https://www.kastle.com/safety-wellness/getting-america-back-to-work-recreation-vs-office-occupancy/</a:t>
            </a:r>
            <a:r>
              <a:rPr lang="en-US" sz="1100" u="sng" dirty="0">
                <a:solidFill>
                  <a:srgbClr val="0070C0"/>
                </a:solidFill>
                <a:latin typeface="Arial" panose="020B0604020202020204" pitchFamily="34" charset="0"/>
                <a:cs typeface="Arial" panose="020B0604020202020204" pitchFamily="34" charset="0"/>
              </a:rPr>
              <a:t> </a:t>
            </a:r>
          </a:p>
        </p:txBody>
      </p:sp>
      <p:cxnSp>
        <p:nvCxnSpPr>
          <p:cNvPr id="18" name="Google Shape;276;p39">
            <a:extLst>
              <a:ext uri="{FF2B5EF4-FFF2-40B4-BE49-F238E27FC236}">
                <a16:creationId xmlns:a16="http://schemas.microsoft.com/office/drawing/2014/main" id="{90C9FDE2-0D73-4AB1-8891-61F032B53783}"/>
              </a:ext>
            </a:extLst>
          </p:cNvPr>
          <p:cNvCxnSpPr>
            <a:cxnSpLocks/>
          </p:cNvCxnSpPr>
          <p:nvPr/>
        </p:nvCxnSpPr>
        <p:spPr>
          <a:xfrm>
            <a:off x="0" y="753417"/>
            <a:ext cx="12192000" cy="0"/>
          </a:xfrm>
          <a:prstGeom prst="straightConnector1">
            <a:avLst/>
          </a:prstGeom>
          <a:noFill/>
          <a:ln w="57150" cap="flat" cmpd="sng">
            <a:solidFill>
              <a:srgbClr val="333333"/>
            </a:solidFill>
            <a:prstDash val="solid"/>
            <a:round/>
            <a:headEnd type="none" w="sm" len="sm"/>
            <a:tailEnd type="none" w="sm" len="sm"/>
          </a:ln>
        </p:spPr>
      </p:cxnSp>
      <p:sp>
        <p:nvSpPr>
          <p:cNvPr id="3" name="Google Shape;233;p33">
            <a:extLst>
              <a:ext uri="{FF2B5EF4-FFF2-40B4-BE49-F238E27FC236}">
                <a16:creationId xmlns:a16="http://schemas.microsoft.com/office/drawing/2014/main" id="{9A0ABD83-4F69-F895-FB92-9DA6CC215473}"/>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22</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344159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Image result for bea economic regions map">
            <a:hlinkClick r:id="rId3"/>
            <a:extLst>
              <a:ext uri="{FF2B5EF4-FFF2-40B4-BE49-F238E27FC236}">
                <a16:creationId xmlns:a16="http://schemas.microsoft.com/office/drawing/2014/main" id="{7F0CD1E3-691B-49A9-BD7D-2B3957C7AD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599" y="1927777"/>
            <a:ext cx="5719574" cy="438963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3131A00-0843-4693-8EF3-67B8BA0030A7}"/>
              </a:ext>
            </a:extLst>
          </p:cNvPr>
          <p:cNvSpPr txBox="1"/>
          <p:nvPr/>
        </p:nvSpPr>
        <p:spPr>
          <a:xfrm>
            <a:off x="7360181" y="4565716"/>
            <a:ext cx="4541776"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Golden Mfg. &amp; Logistics Triangle: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 (#1 @ 22%) + SW + Great lakes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BE0F34"/>
                </a:solidFill>
                <a:effectLst/>
                <a:uLnTx/>
                <a:uFillTx/>
                <a:latin typeface="Arial" panose="020B0604020202020204" pitchFamily="34" charset="0"/>
                <a:cs typeface="Arial" panose="020B0604020202020204" pitchFamily="34" charset="0"/>
              </a:rPr>
              <a:t>47% US GDP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(GT: 1/3</a:t>
            </a:r>
            <a:r>
              <a:rPr kumimoji="0" lang="en-US" sz="1800" b="1" i="0" u="none" strike="noStrike" kern="1200" cap="none" spc="0" normalizeH="0" baseline="30000" noProof="0" dirty="0">
                <a:ln>
                  <a:noFill/>
                </a:ln>
                <a:solidFill>
                  <a:prstClr val="black"/>
                </a:solidFill>
                <a:effectLst/>
                <a:uLnTx/>
                <a:uFillTx/>
                <a:latin typeface="Arial" panose="020B0604020202020204" pitchFamily="34" charset="0"/>
                <a:cs typeface="Arial" panose="020B0604020202020204" pitchFamily="34" charset="0"/>
              </a:rPr>
              <a:t>rd</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states = 50% GDP)</a:t>
            </a:r>
          </a:p>
        </p:txBody>
      </p:sp>
      <p:sp>
        <p:nvSpPr>
          <p:cNvPr id="6" name="TextBox 5">
            <a:extLst>
              <a:ext uri="{FF2B5EF4-FFF2-40B4-BE49-F238E27FC236}">
                <a16:creationId xmlns:a16="http://schemas.microsoft.com/office/drawing/2014/main" id="{FEC3592E-7C68-4620-B66B-D5DD020F7FD9}"/>
              </a:ext>
            </a:extLst>
          </p:cNvPr>
          <p:cNvSpPr txBox="1"/>
          <p:nvPr/>
        </p:nvSpPr>
        <p:spPr>
          <a:xfrm>
            <a:off x="1382330" y="1262911"/>
            <a:ext cx="5422165"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Remaking the Supply-Chain – A GREAT story for Mid-Central &amp; SE US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The GDP </a:t>
            </a:r>
            <a:r>
              <a:rPr kumimoji="0" lang="en-US" sz="2400" b="1" i="0" u="none" strike="noStrike" kern="1200" cap="none" spc="0" normalizeH="0" baseline="0" noProof="0" dirty="0">
                <a:ln>
                  <a:noFill/>
                </a:ln>
                <a:solidFill>
                  <a:srgbClr val="CC9B00"/>
                </a:solidFill>
                <a:effectLst/>
                <a:uLnTx/>
                <a:uFillTx/>
                <a:latin typeface="Arial" panose="020B0604020202020204" pitchFamily="34" charset="0"/>
                <a:cs typeface="Arial" panose="020B0604020202020204" pitchFamily="34" charset="0"/>
              </a:rPr>
              <a:t>Golden Triangle</a:t>
            </a:r>
          </a:p>
        </p:txBody>
      </p:sp>
      <p:cxnSp>
        <p:nvCxnSpPr>
          <p:cNvPr id="7" name="Straight Arrow Connector 6">
            <a:extLst>
              <a:ext uri="{FF2B5EF4-FFF2-40B4-BE49-F238E27FC236}">
                <a16:creationId xmlns:a16="http://schemas.microsoft.com/office/drawing/2014/main" id="{CB009EE8-987C-46F8-9145-0C6BD21BC251}"/>
              </a:ext>
            </a:extLst>
          </p:cNvPr>
          <p:cNvCxnSpPr>
            <a:cxnSpLocks/>
          </p:cNvCxnSpPr>
          <p:nvPr/>
        </p:nvCxnSpPr>
        <p:spPr>
          <a:xfrm flipV="1">
            <a:off x="3178629" y="4122593"/>
            <a:ext cx="1108872" cy="1174342"/>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B9655B7-1BD1-4713-9A39-839E023892BB}"/>
              </a:ext>
            </a:extLst>
          </p:cNvPr>
          <p:cNvCxnSpPr>
            <a:cxnSpLocks/>
          </p:cNvCxnSpPr>
          <p:nvPr/>
        </p:nvCxnSpPr>
        <p:spPr>
          <a:xfrm>
            <a:off x="3289875" y="5595089"/>
            <a:ext cx="2142547" cy="23001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292F764-0996-4DF3-9116-8FCCCDE80766}"/>
              </a:ext>
            </a:extLst>
          </p:cNvPr>
          <p:cNvCxnSpPr>
            <a:cxnSpLocks/>
          </p:cNvCxnSpPr>
          <p:nvPr/>
        </p:nvCxnSpPr>
        <p:spPr>
          <a:xfrm>
            <a:off x="4624785" y="4038420"/>
            <a:ext cx="874962" cy="95890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67EEEBF-2FEB-4821-946E-6608CEAFA8C9}"/>
              </a:ext>
            </a:extLst>
          </p:cNvPr>
          <p:cNvSpPr txBox="1"/>
          <p:nvPr/>
        </p:nvSpPr>
        <p:spPr>
          <a:xfrm>
            <a:off x="7360181" y="1496097"/>
            <a:ext cx="4541777" cy="1323439"/>
          </a:xfrm>
          <a:prstGeom prst="rect">
            <a:avLst/>
          </a:prstGeom>
          <a:noFill/>
        </p:spPr>
        <p:txBody>
          <a:bodyPr wrap="square" rtlCol="0">
            <a:spAutoFit/>
          </a:bodyPr>
          <a:lstStyle/>
          <a:p>
            <a:pPr marL="290513" marR="0" lvl="0" indent="-290513"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Q. </a:t>
            </a:r>
            <a:r>
              <a:rPr kumimoji="0" lang="en-US" sz="18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What is it about the </a:t>
            </a:r>
            <a:r>
              <a:rPr kumimoji="0" lang="en-US" sz="1800" b="1" i="0" u="none" strike="noStrike" kern="1200" cap="none" spc="0" normalizeH="0" baseline="0" noProof="0" dirty="0">
                <a:ln>
                  <a:noFill/>
                </a:ln>
                <a:solidFill>
                  <a:srgbClr val="CC9B00"/>
                </a:solidFill>
                <a:effectLst/>
                <a:uLnTx/>
                <a:uFillTx/>
                <a:latin typeface="Arial" panose="020B0604020202020204" pitchFamily="34" charset="0"/>
                <a:cs typeface="Arial" panose="020B0604020202020204" pitchFamily="34" charset="0"/>
              </a:rPr>
              <a:t>“Golden Triangle” </a:t>
            </a:r>
            <a:r>
              <a:rPr kumimoji="0" lang="en-US" sz="18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that makes it tops in GDP, Logistics &amp; Supply-Chain?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 </a:t>
            </a:r>
            <a:r>
              <a:rPr kumimoji="0" lang="en-US" sz="18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The best “Freightways!”</a:t>
            </a:r>
          </a:p>
        </p:txBody>
      </p:sp>
      <p:sp>
        <p:nvSpPr>
          <p:cNvPr id="11" name="TextBox 10">
            <a:extLst>
              <a:ext uri="{FF2B5EF4-FFF2-40B4-BE49-F238E27FC236}">
                <a16:creationId xmlns:a16="http://schemas.microsoft.com/office/drawing/2014/main" id="{EF7CE4F2-F07B-45B8-BE95-86754751DFAA}"/>
              </a:ext>
            </a:extLst>
          </p:cNvPr>
          <p:cNvSpPr txBox="1"/>
          <p:nvPr/>
        </p:nvSpPr>
        <p:spPr>
          <a:xfrm>
            <a:off x="7584587" y="3011790"/>
            <a:ext cx="373054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Amazon’s HQ2 Finalists: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BE0F34"/>
                </a:solidFill>
                <a:effectLst/>
                <a:uLnTx/>
                <a:uFillTx/>
                <a:latin typeface="Arial" panose="020B0604020202020204" pitchFamily="34" charset="0"/>
                <a:cs typeface="Arial" panose="020B0604020202020204" pitchFamily="34" charset="0"/>
              </a:rPr>
              <a:t>15 of 20 Finalists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were located within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C9B00"/>
                </a:solidFill>
                <a:effectLst/>
                <a:uLnTx/>
                <a:uFillTx/>
                <a:latin typeface="Arial" panose="020B0604020202020204" pitchFamily="34" charset="0"/>
                <a:cs typeface="Arial" panose="020B0604020202020204" pitchFamily="34" charset="0"/>
              </a:rPr>
              <a:t>“Golden Triangle”</a:t>
            </a:r>
          </a:p>
        </p:txBody>
      </p:sp>
      <p:cxnSp>
        <p:nvCxnSpPr>
          <p:cNvPr id="12" name="Straight Arrow Connector 11">
            <a:extLst>
              <a:ext uri="{FF2B5EF4-FFF2-40B4-BE49-F238E27FC236}">
                <a16:creationId xmlns:a16="http://schemas.microsoft.com/office/drawing/2014/main" id="{D0E709A0-4DC6-461F-8F52-D06C2407ECEF}"/>
              </a:ext>
            </a:extLst>
          </p:cNvPr>
          <p:cNvCxnSpPr>
            <a:cxnSpLocks/>
          </p:cNvCxnSpPr>
          <p:nvPr/>
        </p:nvCxnSpPr>
        <p:spPr>
          <a:xfrm flipH="1">
            <a:off x="4441371" y="4104459"/>
            <a:ext cx="4034443" cy="763632"/>
          </a:xfrm>
          <a:prstGeom prst="straightConnector1">
            <a:avLst/>
          </a:prstGeom>
          <a:ln w="38100">
            <a:solidFill>
              <a:schemeClr val="tx1"/>
            </a:solidFill>
            <a:tailEnd type="triangle"/>
          </a:ln>
        </p:spPr>
        <p:style>
          <a:lnRef idx="3">
            <a:schemeClr val="accent6"/>
          </a:lnRef>
          <a:fillRef idx="0">
            <a:schemeClr val="accent6"/>
          </a:fillRef>
          <a:effectRef idx="2">
            <a:schemeClr val="accent6"/>
          </a:effectRef>
          <a:fontRef idx="minor">
            <a:schemeClr val="tx1"/>
          </a:fontRef>
        </p:style>
      </p:cxnSp>
      <p:cxnSp>
        <p:nvCxnSpPr>
          <p:cNvPr id="14" name="Google Shape;276;p39">
            <a:extLst>
              <a:ext uri="{FF2B5EF4-FFF2-40B4-BE49-F238E27FC236}">
                <a16:creationId xmlns:a16="http://schemas.microsoft.com/office/drawing/2014/main" id="{1E3E8F7C-C1C0-4EDD-B257-B48EAE9A1CB2}"/>
              </a:ext>
            </a:extLst>
          </p:cNvPr>
          <p:cNvCxnSpPr>
            <a:cxnSpLocks/>
          </p:cNvCxnSpPr>
          <p:nvPr/>
        </p:nvCxnSpPr>
        <p:spPr>
          <a:xfrm>
            <a:off x="0" y="967315"/>
            <a:ext cx="12192000" cy="0"/>
          </a:xfrm>
          <a:prstGeom prst="straightConnector1">
            <a:avLst/>
          </a:prstGeom>
          <a:noFill/>
          <a:ln w="57150" cap="flat" cmpd="sng">
            <a:solidFill>
              <a:srgbClr val="333333"/>
            </a:solidFill>
            <a:prstDash val="solid"/>
            <a:round/>
            <a:headEnd type="none" w="sm" len="sm"/>
            <a:tailEnd type="none" w="sm" len="sm"/>
          </a:ln>
        </p:spPr>
      </p:cxnSp>
      <p:sp>
        <p:nvSpPr>
          <p:cNvPr id="16" name="Title 1">
            <a:extLst>
              <a:ext uri="{FF2B5EF4-FFF2-40B4-BE49-F238E27FC236}">
                <a16:creationId xmlns:a16="http://schemas.microsoft.com/office/drawing/2014/main" id="{34113627-7CBD-EF49-ABE7-71A7D3900B61}"/>
              </a:ext>
            </a:extLst>
          </p:cNvPr>
          <p:cNvSpPr txBox="1">
            <a:spLocks/>
          </p:cNvSpPr>
          <p:nvPr/>
        </p:nvSpPr>
        <p:spPr>
          <a:xfrm>
            <a:off x="1391829" y="136415"/>
            <a:ext cx="9408341" cy="10112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9B00"/>
                </a:solidFill>
                <a:effectLst/>
                <a:uLnTx/>
                <a:uFillTx/>
                <a:latin typeface="Arial" panose="020B0604020202020204" pitchFamily="34" charset="0"/>
                <a:cs typeface="Arial" panose="020B0604020202020204" pitchFamily="34" charset="0"/>
              </a:rPr>
              <a:t>“Golden Triangle” </a:t>
            </a:r>
            <a:r>
              <a:rPr kumimoji="0" lang="en-US" sz="28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The Heart of Logistics Infrastructure </a:t>
            </a:r>
            <a:br>
              <a:rPr kumimoji="0" lang="en-US" sz="22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br>
            <a:r>
              <a:rPr kumimoji="0" lang="en-US" sz="2000" b="0" i="1" u="none" strike="noStrike" kern="1200" cap="none" spc="0" normalizeH="0" baseline="0" noProof="0" dirty="0">
                <a:ln>
                  <a:noFill/>
                </a:ln>
                <a:effectLst/>
                <a:uLnTx/>
                <a:uFillTx/>
                <a:latin typeface="Arial" panose="020B0604020202020204" pitchFamily="34" charset="0"/>
                <a:cs typeface="Arial" panose="020B0604020202020204" pitchFamily="34" charset="0"/>
              </a:rPr>
              <a:t>More North/South (Port Laredo &amp; Gulf North) than West/East from CA to CHI</a:t>
            </a:r>
            <a:endParaRPr kumimoji="0" lang="en-US" sz="220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616611D0-35F9-F722-45E3-3C096BF0FC2E}"/>
              </a:ext>
            </a:extLst>
          </p:cNvPr>
          <p:cNvSpPr/>
          <p:nvPr/>
        </p:nvSpPr>
        <p:spPr>
          <a:xfrm>
            <a:off x="7515225" y="4565716"/>
            <a:ext cx="4257675" cy="1172147"/>
          </a:xfrm>
          <a:prstGeom prst="rect">
            <a:avLst/>
          </a:prstGeom>
          <a:noFill/>
          <a:ln w="28575">
            <a:solidFill>
              <a:srgbClr val="C21F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233;p33">
            <a:extLst>
              <a:ext uri="{FF2B5EF4-FFF2-40B4-BE49-F238E27FC236}">
                <a16:creationId xmlns:a16="http://schemas.microsoft.com/office/drawing/2014/main" id="{134154EE-06DC-03C7-5930-9432D46F7F16}"/>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23</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551041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E6FF5-ED7F-4D77-A656-09E561271847}"/>
              </a:ext>
            </a:extLst>
          </p:cNvPr>
          <p:cNvSpPr>
            <a:spLocks noGrp="1"/>
          </p:cNvSpPr>
          <p:nvPr>
            <p:ph type="title" idx="4294967295"/>
          </p:nvPr>
        </p:nvSpPr>
        <p:spPr>
          <a:xfrm>
            <a:off x="0" y="185738"/>
            <a:ext cx="12192000" cy="463550"/>
          </a:xfrm>
        </p:spPr>
        <p:txBody>
          <a:bodyPr>
            <a:normAutofit fontScale="90000"/>
          </a:bodyPr>
          <a:lstStyle/>
          <a:p>
            <a:pPr algn="ctr"/>
            <a:r>
              <a:rPr lang="en-US" sz="2800" b="1" dirty="0">
                <a:solidFill>
                  <a:srgbClr val="C21F26"/>
                </a:solidFill>
                <a:latin typeface="Arial" panose="020B0604020202020204" pitchFamily="34" charset="0"/>
                <a:cs typeface="Arial" panose="020B0604020202020204" pitchFamily="34" charset="0"/>
              </a:rPr>
              <a:t>Remaking Supply-Chain to N/S: </a:t>
            </a:r>
            <a:r>
              <a:rPr kumimoji="0" lang="en-US" altLang="en-US"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Rail Connectivity (Inland Port, Intermodal, etc.)  </a:t>
            </a:r>
            <a:r>
              <a:rPr lang="en-US" sz="2800" b="1" dirty="0">
                <a:latin typeface="Arial" panose="020B0604020202020204" pitchFamily="34" charset="0"/>
                <a:cs typeface="Arial" panose="020B0604020202020204" pitchFamily="34" charset="0"/>
              </a:rPr>
              <a:t> </a:t>
            </a:r>
          </a:p>
        </p:txBody>
      </p:sp>
      <p:pic>
        <p:nvPicPr>
          <p:cNvPr id="5" name="Picture 8" descr="Rail Convergence Map">
            <a:hlinkClick r:id="rId3"/>
            <a:extLst>
              <a:ext uri="{FF2B5EF4-FFF2-40B4-BE49-F238E27FC236}">
                <a16:creationId xmlns:a16="http://schemas.microsoft.com/office/drawing/2014/main" id="{E0AC7B28-5C3F-4CB9-B685-9DE6EE8BA6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99" y="1232531"/>
            <a:ext cx="6566484" cy="374607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6" name="TextBox 9">
            <a:extLst>
              <a:ext uri="{FF2B5EF4-FFF2-40B4-BE49-F238E27FC236}">
                <a16:creationId xmlns:a16="http://schemas.microsoft.com/office/drawing/2014/main" id="{616426BC-84D4-49EC-86A3-D0DBED01EC79}"/>
              </a:ext>
            </a:extLst>
          </p:cNvPr>
          <p:cNvSpPr txBox="1">
            <a:spLocks noChangeArrowheads="1"/>
          </p:cNvSpPr>
          <p:nvPr/>
        </p:nvSpPr>
        <p:spPr bwMode="auto">
          <a:xfrm>
            <a:off x="458231" y="781710"/>
            <a:ext cx="66735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7- Class I RRs  </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Note: CN </a:t>
            </a:r>
            <a:r>
              <a:rPr kumimoji="0" lang="en-US" altLang="en-US" sz="1400" b="1" i="0" u="none" strike="noStrike" kern="1200" cap="none" spc="0" normalizeH="0" baseline="0" noProof="0" dirty="0">
                <a:ln>
                  <a:noFill/>
                </a:ln>
                <a:solidFill>
                  <a:srgbClr val="BE0F34"/>
                </a:solidFill>
                <a:effectLst/>
                <a:uLnTx/>
                <a:uFillTx/>
                <a:latin typeface="Arial" panose="020B0604020202020204" pitchFamily="34" charset="0"/>
                <a:cs typeface="Arial" panose="020B0604020202020204" pitchFamily="34" charset="0"/>
              </a:rPr>
              <a:t>(Red)  </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KCS </a:t>
            </a:r>
            <a:r>
              <a:rPr kumimoji="0" lang="en-US" altLang="en-US" sz="1400" b="1" i="0" u="none" strike="noStrike" kern="1200" cap="none" spc="0" normalizeH="0" baseline="0" noProof="0" dirty="0">
                <a:ln>
                  <a:noFill/>
                </a:ln>
                <a:solidFill>
                  <a:srgbClr val="984807"/>
                </a:solidFill>
                <a:effectLst/>
                <a:uLnTx/>
                <a:uFillTx/>
                <a:latin typeface="Arial" panose="020B0604020202020204" pitchFamily="34" charset="0"/>
                <a:cs typeface="Arial" panose="020B0604020202020204" pitchFamily="34" charset="0"/>
              </a:rPr>
              <a:t>(Brown)   </a:t>
            </a: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CSX</a:t>
            </a:r>
            <a:r>
              <a:rPr kumimoji="0" lang="en-US" altLang="en-US" sz="1400" b="1" i="0" u="none" strike="noStrike" kern="1200" cap="none" spc="0" normalizeH="0" baseline="0" noProof="0" dirty="0">
                <a:ln>
                  <a:noFill/>
                </a:ln>
                <a:solidFill>
                  <a:srgbClr val="984807"/>
                </a:solidFill>
                <a:effectLst/>
                <a:uLnTx/>
                <a:uFillTx/>
                <a:latin typeface="Arial" panose="020B0604020202020204" pitchFamily="34" charset="0"/>
                <a:cs typeface="Arial" panose="020B0604020202020204" pitchFamily="34" charset="0"/>
              </a:rPr>
              <a:t> </a:t>
            </a:r>
            <a:r>
              <a:rPr kumimoji="0" lang="en-US" altLang="en-US" sz="14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(Blue)</a:t>
            </a:r>
          </a:p>
        </p:txBody>
      </p:sp>
      <p:sp>
        <p:nvSpPr>
          <p:cNvPr id="7" name="Down Arrow 13">
            <a:extLst>
              <a:ext uri="{FF2B5EF4-FFF2-40B4-BE49-F238E27FC236}">
                <a16:creationId xmlns:a16="http://schemas.microsoft.com/office/drawing/2014/main" id="{6AE93DB5-634D-484A-B4C1-2E4F77CDC933}"/>
              </a:ext>
            </a:extLst>
          </p:cNvPr>
          <p:cNvSpPr/>
          <p:nvPr/>
        </p:nvSpPr>
        <p:spPr>
          <a:xfrm>
            <a:off x="5387989" y="1732572"/>
            <a:ext cx="256186" cy="2181119"/>
          </a:xfrm>
          <a:prstGeom prst="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 name="Down Arrow 14">
            <a:extLst>
              <a:ext uri="{FF2B5EF4-FFF2-40B4-BE49-F238E27FC236}">
                <a16:creationId xmlns:a16="http://schemas.microsoft.com/office/drawing/2014/main" id="{035F17F9-C884-4F9D-9F09-3567FCCFCA74}"/>
              </a:ext>
            </a:extLst>
          </p:cNvPr>
          <p:cNvSpPr/>
          <p:nvPr/>
        </p:nvSpPr>
        <p:spPr>
          <a:xfrm rot="20760000">
            <a:off x="3453386" y="1705536"/>
            <a:ext cx="281550" cy="2524414"/>
          </a:xfrm>
          <a:prstGeom prst="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0" name="TextBox 2">
            <a:extLst>
              <a:ext uri="{FF2B5EF4-FFF2-40B4-BE49-F238E27FC236}">
                <a16:creationId xmlns:a16="http://schemas.microsoft.com/office/drawing/2014/main" id="{FE8C68E2-6681-499A-9A13-E336180DB511}"/>
              </a:ext>
            </a:extLst>
          </p:cNvPr>
          <p:cNvSpPr txBox="1">
            <a:spLocks noChangeArrowheads="1"/>
          </p:cNvSpPr>
          <p:nvPr/>
        </p:nvSpPr>
        <p:spPr bwMode="auto">
          <a:xfrm>
            <a:off x="8293956" y="4682752"/>
            <a:ext cx="24197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en-US" altLang="en-US" sz="11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AAR.org – American Assoc. of RRs</a:t>
            </a:r>
          </a:p>
        </p:txBody>
      </p:sp>
      <p:sp>
        <p:nvSpPr>
          <p:cNvPr id="11" name="TextBox 10">
            <a:extLst>
              <a:ext uri="{FF2B5EF4-FFF2-40B4-BE49-F238E27FC236}">
                <a16:creationId xmlns:a16="http://schemas.microsoft.com/office/drawing/2014/main" id="{FE350EDB-917C-4024-A16F-B9EC39CA8336}"/>
              </a:ext>
            </a:extLst>
          </p:cNvPr>
          <p:cNvSpPr txBox="1"/>
          <p:nvPr/>
        </p:nvSpPr>
        <p:spPr>
          <a:xfrm>
            <a:off x="4605716" y="4988591"/>
            <a:ext cx="5254725" cy="138499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Port of Mobile: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5 Class 1 RR </a:t>
            </a:r>
            <a:r>
              <a:rPr lang="en-US" sz="1400" dirty="0">
                <a:latin typeface="Arial" panose="020B0604020202020204" pitchFamily="34" charset="0"/>
                <a:cs typeface="Arial" panose="020B0604020202020204" pitchFamily="34" charset="0"/>
              </a:rPr>
              <a:t>Connections</a:t>
            </a:r>
            <a:endPar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Only CN to Gulf RR </a:t>
            </a:r>
            <a:r>
              <a:rPr lang="en-US" sz="1400" dirty="0">
                <a:latin typeface="Arial" panose="020B0604020202020204" pitchFamily="34" charset="0"/>
                <a:cs typeface="Arial" panose="020B0604020202020204" pitchFamily="34" charset="0"/>
              </a:rPr>
              <a:t>Connection</a:t>
            </a:r>
            <a:endPar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New Walmart Container Terminal</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Airbus + Auto </a:t>
            </a:r>
            <a:r>
              <a:rPr lang="en-US" sz="1400" dirty="0">
                <a:latin typeface="Arial" panose="020B0604020202020204" pitchFamily="34" charset="0"/>
                <a:cs typeface="Arial" panose="020B0604020202020204" pitchFamily="34" charset="0"/>
              </a:rPr>
              <a:t>Mfg. State</a:t>
            </a: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(Mercedes)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New RoRo by 2022/Rebuild AL Bill to Fund</a:t>
            </a:r>
          </a:p>
        </p:txBody>
      </p:sp>
      <p:cxnSp>
        <p:nvCxnSpPr>
          <p:cNvPr id="12" name="Straight Arrow Connector 11">
            <a:extLst>
              <a:ext uri="{FF2B5EF4-FFF2-40B4-BE49-F238E27FC236}">
                <a16:creationId xmlns:a16="http://schemas.microsoft.com/office/drawing/2014/main" id="{CC8FB81D-C7BB-4D93-9835-3A2C497021B4}"/>
              </a:ext>
            </a:extLst>
          </p:cNvPr>
          <p:cNvCxnSpPr>
            <a:cxnSpLocks/>
          </p:cNvCxnSpPr>
          <p:nvPr/>
        </p:nvCxnSpPr>
        <p:spPr>
          <a:xfrm flipV="1">
            <a:off x="4788314" y="4105984"/>
            <a:ext cx="0" cy="901189"/>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CDED4E9-752A-4144-B74B-4CACCC5489F6}"/>
              </a:ext>
            </a:extLst>
          </p:cNvPr>
          <p:cNvSpPr txBox="1"/>
          <p:nvPr/>
        </p:nvSpPr>
        <p:spPr>
          <a:xfrm>
            <a:off x="7616857" y="1306498"/>
            <a:ext cx="4009844"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KC Southern:</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Only Direct Route to all of Mexico</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Link KCS with BNSF or CSX to Create a Mega RR/E-Commerce </a:t>
            </a:r>
            <a:r>
              <a:rPr lang="en-US" sz="1600" dirty="0">
                <a:solidFill>
                  <a:prstClr val="black"/>
                </a:solidFill>
                <a:latin typeface="Arial" panose="020B0604020202020204" pitchFamily="34" charset="0"/>
                <a:cs typeface="Arial" panose="020B0604020202020204" pitchFamily="34" charset="0"/>
              </a:rPr>
              <a:t>Power</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cxnSp>
        <p:nvCxnSpPr>
          <p:cNvPr id="14" name="Straight Arrow Connector 13">
            <a:extLst>
              <a:ext uri="{FF2B5EF4-FFF2-40B4-BE49-F238E27FC236}">
                <a16:creationId xmlns:a16="http://schemas.microsoft.com/office/drawing/2014/main" id="{AF4C02CC-6BBD-4006-877B-8699CBD0EA54}"/>
              </a:ext>
            </a:extLst>
          </p:cNvPr>
          <p:cNvCxnSpPr>
            <a:cxnSpLocks/>
          </p:cNvCxnSpPr>
          <p:nvPr/>
        </p:nvCxnSpPr>
        <p:spPr>
          <a:xfrm flipH="1">
            <a:off x="4036109" y="1491565"/>
            <a:ext cx="3580748" cy="1906758"/>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1E4ED91-035E-4DB6-8C2B-A83648B92A4C}"/>
              </a:ext>
            </a:extLst>
          </p:cNvPr>
          <p:cNvSpPr txBox="1"/>
          <p:nvPr/>
        </p:nvSpPr>
        <p:spPr>
          <a:xfrm>
            <a:off x="7623116" y="2457297"/>
            <a:ext cx="4191159" cy="20928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1" i="0"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CSX:</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East Coast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RR Line Serving East Coast </a:t>
            </a:r>
            <a:r>
              <a:rPr lang="en-US" sz="1600" dirty="0">
                <a:solidFill>
                  <a:prstClr val="black"/>
                </a:solidFill>
                <a:latin typeface="Arial" panose="020B0604020202020204" pitchFamily="34" charset="0"/>
                <a:cs typeface="Arial" panose="020B0604020202020204" pitchFamily="34" charset="0"/>
              </a:rPr>
              <a:t>P</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orts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CSX and NFS are to SE &amp; Mid-Atlantic what UP is to CA &amp; West Coast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Rail Mergers are on the Horizon </a:t>
            </a:r>
            <a:r>
              <a:rPr lang="en-US" sz="1600" dirty="0">
                <a:solidFill>
                  <a:prstClr val="black"/>
                </a:solidFill>
                <a:latin typeface="Arial" panose="020B0604020202020204" pitchFamily="34" charset="0"/>
                <a:cs typeface="Arial" panose="020B0604020202020204" pitchFamily="34" charset="0"/>
              </a:rPr>
              <a:t>Post-</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COVID</a:t>
            </a:r>
            <a:r>
              <a:rPr lang="en-US" sz="1600" dirty="0">
                <a:solidFill>
                  <a:prstClr val="black"/>
                </a:solidFill>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(Financially ‘Weak’ Merges with ‘Strong’ Wanting SE &amp; Gulf Reach)</a:t>
            </a:r>
            <a:endParaRPr kumimoji="0" lang="en-US" sz="16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63D443F2-3BAE-4A64-BE3E-A4490F346AF0}"/>
              </a:ext>
            </a:extLst>
          </p:cNvPr>
          <p:cNvSpPr txBox="1"/>
          <p:nvPr/>
        </p:nvSpPr>
        <p:spPr>
          <a:xfrm>
            <a:off x="660992" y="4988591"/>
            <a:ext cx="3459006"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Port Freeport: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3 Class 1 RR </a:t>
            </a:r>
            <a:r>
              <a:rPr lang="en-US" sz="1400" dirty="0">
                <a:latin typeface="Arial" panose="020B0604020202020204" pitchFamily="34" charset="0"/>
                <a:cs typeface="Arial" panose="020B0604020202020204" pitchFamily="34" charset="0"/>
              </a:rPr>
              <a:t>Connections</a:t>
            </a:r>
            <a:endPar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‘Saudi Arabia’ of Natural Gas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The ‘Port of Savannah’ for Dallas</a:t>
            </a:r>
          </a:p>
        </p:txBody>
      </p:sp>
      <p:cxnSp>
        <p:nvCxnSpPr>
          <p:cNvPr id="17" name="Straight Arrow Connector 16">
            <a:extLst>
              <a:ext uri="{FF2B5EF4-FFF2-40B4-BE49-F238E27FC236}">
                <a16:creationId xmlns:a16="http://schemas.microsoft.com/office/drawing/2014/main" id="{A23E0FD0-8BE5-4F99-B7EF-037F505D0DB9}"/>
              </a:ext>
            </a:extLst>
          </p:cNvPr>
          <p:cNvCxnSpPr>
            <a:cxnSpLocks/>
          </p:cNvCxnSpPr>
          <p:nvPr/>
        </p:nvCxnSpPr>
        <p:spPr>
          <a:xfrm flipV="1">
            <a:off x="1887901" y="4266568"/>
            <a:ext cx="2049499" cy="762745"/>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oogle Shape;276;p39">
            <a:extLst>
              <a:ext uri="{FF2B5EF4-FFF2-40B4-BE49-F238E27FC236}">
                <a16:creationId xmlns:a16="http://schemas.microsoft.com/office/drawing/2014/main" id="{DEC667EB-5ACF-4AF4-81A3-C0A2A9C011AA}"/>
              </a:ext>
            </a:extLst>
          </p:cNvPr>
          <p:cNvCxnSpPr>
            <a:cxnSpLocks/>
          </p:cNvCxnSpPr>
          <p:nvPr/>
        </p:nvCxnSpPr>
        <p:spPr>
          <a:xfrm>
            <a:off x="0" y="709800"/>
            <a:ext cx="12192000" cy="0"/>
          </a:xfrm>
          <a:prstGeom prst="straightConnector1">
            <a:avLst/>
          </a:prstGeom>
          <a:noFill/>
          <a:ln w="57150" cap="flat" cmpd="sng">
            <a:solidFill>
              <a:srgbClr val="333333"/>
            </a:solidFill>
            <a:prstDash val="solid"/>
            <a:round/>
            <a:headEnd type="none" w="sm" len="sm"/>
            <a:tailEnd type="none" w="sm" len="sm"/>
          </a:ln>
        </p:spPr>
      </p:cxnSp>
      <p:cxnSp>
        <p:nvCxnSpPr>
          <p:cNvPr id="34" name="Straight Arrow Connector 33">
            <a:extLst>
              <a:ext uri="{FF2B5EF4-FFF2-40B4-BE49-F238E27FC236}">
                <a16:creationId xmlns:a16="http://schemas.microsoft.com/office/drawing/2014/main" id="{BAE078D4-5E0E-4ADE-8545-C4BEE4A7170F}"/>
              </a:ext>
            </a:extLst>
          </p:cNvPr>
          <p:cNvCxnSpPr>
            <a:cxnSpLocks/>
          </p:cNvCxnSpPr>
          <p:nvPr/>
        </p:nvCxnSpPr>
        <p:spPr>
          <a:xfrm flipH="1">
            <a:off x="5721504" y="2722684"/>
            <a:ext cx="1895353" cy="1070088"/>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Google Shape;233;p33">
            <a:extLst>
              <a:ext uri="{FF2B5EF4-FFF2-40B4-BE49-F238E27FC236}">
                <a16:creationId xmlns:a16="http://schemas.microsoft.com/office/drawing/2014/main" id="{79394D75-7332-4463-9B57-B539D8A28ED8}"/>
              </a:ext>
            </a:extLst>
          </p:cNvPr>
          <p:cNvSpPr txBox="1">
            <a:spLocks/>
          </p:cNvSpPr>
          <p:nvPr/>
        </p:nvSpPr>
        <p:spPr>
          <a:xfrm>
            <a:off x="10890299" y="643116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24</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21" name="TextBox 2">
            <a:extLst>
              <a:ext uri="{FF2B5EF4-FFF2-40B4-BE49-F238E27FC236}">
                <a16:creationId xmlns:a16="http://schemas.microsoft.com/office/drawing/2014/main" id="{2A8D3145-49D0-09CF-4ACB-54106CE32C3D}"/>
              </a:ext>
            </a:extLst>
          </p:cNvPr>
          <p:cNvSpPr txBox="1">
            <a:spLocks noChangeArrowheads="1"/>
          </p:cNvSpPr>
          <p:nvPr/>
        </p:nvSpPr>
        <p:spPr bwMode="auto">
          <a:xfrm>
            <a:off x="0" y="6519466"/>
            <a:ext cx="1108699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en-US" alt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https://westfaironline.com/147540/connecticuts-infrastructure-conundrum-persists-amid-renewed-focusconnecticuts-infrastructure-conundrum-persists-amid-renewed-focus/</a:t>
            </a:r>
          </a:p>
        </p:txBody>
      </p:sp>
      <p:sp>
        <p:nvSpPr>
          <p:cNvPr id="20" name="Arrow: Right 19">
            <a:extLst>
              <a:ext uri="{FF2B5EF4-FFF2-40B4-BE49-F238E27FC236}">
                <a16:creationId xmlns:a16="http://schemas.microsoft.com/office/drawing/2014/main" id="{8362825C-416E-610C-A752-98E0E02C94A9}"/>
              </a:ext>
            </a:extLst>
          </p:cNvPr>
          <p:cNvSpPr/>
          <p:nvPr/>
        </p:nvSpPr>
        <p:spPr>
          <a:xfrm rot="20760000">
            <a:off x="349265" y="4997648"/>
            <a:ext cx="297593" cy="329092"/>
          </a:xfrm>
          <a:prstGeom prst="rightArrow">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595353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B4A30-F027-4E25-BA9F-DC0DE080AE1F}"/>
              </a:ext>
            </a:extLst>
          </p:cNvPr>
          <p:cNvPicPr>
            <a:picLocks noChangeAspect="1"/>
          </p:cNvPicPr>
          <p:nvPr/>
        </p:nvPicPr>
        <p:blipFill>
          <a:blip r:embed="rId3"/>
          <a:stretch>
            <a:fillRect/>
          </a:stretch>
        </p:blipFill>
        <p:spPr>
          <a:xfrm>
            <a:off x="358119" y="904522"/>
            <a:ext cx="6786909" cy="5048955"/>
          </a:xfrm>
          <a:prstGeom prst="rect">
            <a:avLst/>
          </a:prstGeom>
          <a:ln w="19050">
            <a:solidFill>
              <a:schemeClr val="bg1"/>
            </a:solidFill>
          </a:ln>
        </p:spPr>
      </p:pic>
      <p:pic>
        <p:nvPicPr>
          <p:cNvPr id="6" name="Picture 5">
            <a:extLst>
              <a:ext uri="{FF2B5EF4-FFF2-40B4-BE49-F238E27FC236}">
                <a16:creationId xmlns:a16="http://schemas.microsoft.com/office/drawing/2014/main" id="{D68F4A00-2189-4EAE-9810-44802D59621F}"/>
              </a:ext>
            </a:extLst>
          </p:cNvPr>
          <p:cNvPicPr>
            <a:picLocks noChangeAspect="1"/>
          </p:cNvPicPr>
          <p:nvPr/>
        </p:nvPicPr>
        <p:blipFill>
          <a:blip r:embed="rId4"/>
          <a:stretch>
            <a:fillRect/>
          </a:stretch>
        </p:blipFill>
        <p:spPr>
          <a:xfrm>
            <a:off x="8083445" y="1091034"/>
            <a:ext cx="3552064" cy="4479309"/>
          </a:xfrm>
          <a:prstGeom prst="rect">
            <a:avLst/>
          </a:prstGeom>
          <a:ln w="12700">
            <a:solidFill>
              <a:schemeClr val="tx1"/>
            </a:solidFill>
          </a:ln>
        </p:spPr>
      </p:pic>
      <p:sp>
        <p:nvSpPr>
          <p:cNvPr id="17" name="TextBox 16">
            <a:extLst>
              <a:ext uri="{FF2B5EF4-FFF2-40B4-BE49-F238E27FC236}">
                <a16:creationId xmlns:a16="http://schemas.microsoft.com/office/drawing/2014/main" id="{679106CB-C760-461B-8C2C-15FCCC5BF347}"/>
              </a:ext>
            </a:extLst>
          </p:cNvPr>
          <p:cNvSpPr txBox="1"/>
          <p:nvPr/>
        </p:nvSpPr>
        <p:spPr>
          <a:xfrm>
            <a:off x="469338" y="125585"/>
            <a:ext cx="11498782"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Remaking US Supply-Chain: </a:t>
            </a:r>
            <a:r>
              <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All but 1 of Top 10 are SE/MW, TX Ranks #1!    </a:t>
            </a:r>
            <a:endParaRPr kumimoji="0" lang="en-US" sz="22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DAA99B83-A845-4158-A019-9490D3BB3A80}"/>
              </a:ext>
            </a:extLst>
          </p:cNvPr>
          <p:cNvPicPr>
            <a:picLocks noChangeAspect="1"/>
          </p:cNvPicPr>
          <p:nvPr/>
        </p:nvPicPr>
        <p:blipFill>
          <a:blip r:embed="rId5"/>
          <a:stretch>
            <a:fillRect/>
          </a:stretch>
        </p:blipFill>
        <p:spPr>
          <a:xfrm>
            <a:off x="0" y="728193"/>
            <a:ext cx="12192000" cy="54727"/>
          </a:xfrm>
          <a:prstGeom prst="rect">
            <a:avLst/>
          </a:prstGeom>
        </p:spPr>
      </p:pic>
      <p:sp>
        <p:nvSpPr>
          <p:cNvPr id="20" name="Arrow: Right 19">
            <a:extLst>
              <a:ext uri="{FF2B5EF4-FFF2-40B4-BE49-F238E27FC236}">
                <a16:creationId xmlns:a16="http://schemas.microsoft.com/office/drawing/2014/main" id="{AF26D4A3-39CB-46C1-98C5-2A52463FF20E}"/>
              </a:ext>
            </a:extLst>
          </p:cNvPr>
          <p:cNvSpPr/>
          <p:nvPr/>
        </p:nvSpPr>
        <p:spPr>
          <a:xfrm rot="9653011" flipH="1">
            <a:off x="7945444" y="4635770"/>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1" name="Arrow: Right 20">
            <a:extLst>
              <a:ext uri="{FF2B5EF4-FFF2-40B4-BE49-F238E27FC236}">
                <a16:creationId xmlns:a16="http://schemas.microsoft.com/office/drawing/2014/main" id="{276CE8E7-620B-41C3-B1E7-C49BB435BCE0}"/>
              </a:ext>
            </a:extLst>
          </p:cNvPr>
          <p:cNvSpPr/>
          <p:nvPr/>
        </p:nvSpPr>
        <p:spPr>
          <a:xfrm rot="9653011" flipH="1">
            <a:off x="7945442" y="4299731"/>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2" name="Arrow: Right 21">
            <a:extLst>
              <a:ext uri="{FF2B5EF4-FFF2-40B4-BE49-F238E27FC236}">
                <a16:creationId xmlns:a16="http://schemas.microsoft.com/office/drawing/2014/main" id="{2AFACEA9-43DD-43AF-83C2-40F8144AF0CA}"/>
              </a:ext>
            </a:extLst>
          </p:cNvPr>
          <p:cNvSpPr/>
          <p:nvPr/>
        </p:nvSpPr>
        <p:spPr>
          <a:xfrm rot="9653011" flipH="1">
            <a:off x="7945443" y="3974609"/>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3" name="Arrow: Right 22">
            <a:extLst>
              <a:ext uri="{FF2B5EF4-FFF2-40B4-BE49-F238E27FC236}">
                <a16:creationId xmlns:a16="http://schemas.microsoft.com/office/drawing/2014/main" id="{B296F505-77C3-41A5-BBE3-2917CC8D5BF9}"/>
              </a:ext>
            </a:extLst>
          </p:cNvPr>
          <p:cNvSpPr/>
          <p:nvPr/>
        </p:nvSpPr>
        <p:spPr>
          <a:xfrm rot="9653011" flipH="1">
            <a:off x="7945443" y="3644030"/>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Arrow: Right 23">
            <a:extLst>
              <a:ext uri="{FF2B5EF4-FFF2-40B4-BE49-F238E27FC236}">
                <a16:creationId xmlns:a16="http://schemas.microsoft.com/office/drawing/2014/main" id="{FD1FF7F3-F3A5-4C19-9F58-F988A0C6844D}"/>
              </a:ext>
            </a:extLst>
          </p:cNvPr>
          <p:cNvSpPr/>
          <p:nvPr/>
        </p:nvSpPr>
        <p:spPr>
          <a:xfrm rot="9653011" flipH="1">
            <a:off x="7968456" y="4955432"/>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4" name="Arrow: Down 13">
            <a:extLst>
              <a:ext uri="{FF2B5EF4-FFF2-40B4-BE49-F238E27FC236}">
                <a16:creationId xmlns:a16="http://schemas.microsoft.com/office/drawing/2014/main" id="{B0287A23-DA65-8B12-6CFA-C95FDA46F86A}"/>
              </a:ext>
            </a:extLst>
          </p:cNvPr>
          <p:cNvSpPr/>
          <p:nvPr/>
        </p:nvSpPr>
        <p:spPr>
          <a:xfrm rot="-2220000">
            <a:off x="4348071" y="3528601"/>
            <a:ext cx="474241" cy="1995055"/>
          </a:xfrm>
          <a:prstGeom prst="down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98F7C2FD-EDFB-C010-BC7A-B61577302949}"/>
              </a:ext>
            </a:extLst>
          </p:cNvPr>
          <p:cNvSpPr txBox="1"/>
          <p:nvPr/>
        </p:nvSpPr>
        <p:spPr>
          <a:xfrm>
            <a:off x="3172403" y="3244522"/>
            <a:ext cx="13956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Wichita KC Bombardier HQ</a:t>
            </a:r>
          </a:p>
        </p:txBody>
      </p:sp>
      <p:sp>
        <p:nvSpPr>
          <p:cNvPr id="16" name="TextBox 15">
            <a:extLst>
              <a:ext uri="{FF2B5EF4-FFF2-40B4-BE49-F238E27FC236}">
                <a16:creationId xmlns:a16="http://schemas.microsoft.com/office/drawing/2014/main" id="{C5D66277-BF67-7549-E712-831B501C04F9}"/>
              </a:ext>
            </a:extLst>
          </p:cNvPr>
          <p:cNvSpPr txBox="1"/>
          <p:nvPr/>
        </p:nvSpPr>
        <p:spPr>
          <a:xfrm>
            <a:off x="4267199" y="4122822"/>
            <a:ext cx="882317"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AR Inland Port</a:t>
            </a:r>
          </a:p>
        </p:txBody>
      </p:sp>
      <p:sp>
        <p:nvSpPr>
          <p:cNvPr id="26" name="TextBox 25">
            <a:extLst>
              <a:ext uri="{FF2B5EF4-FFF2-40B4-BE49-F238E27FC236}">
                <a16:creationId xmlns:a16="http://schemas.microsoft.com/office/drawing/2014/main" id="{CEE15E87-97DE-9B79-278C-F174B4987B64}"/>
              </a:ext>
            </a:extLst>
          </p:cNvPr>
          <p:cNvSpPr txBox="1"/>
          <p:nvPr/>
        </p:nvSpPr>
        <p:spPr>
          <a:xfrm>
            <a:off x="4885456" y="4281598"/>
            <a:ext cx="81413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AL Inland Port</a:t>
            </a:r>
          </a:p>
        </p:txBody>
      </p:sp>
      <p:sp>
        <p:nvSpPr>
          <p:cNvPr id="2" name="Google Shape;233;p33">
            <a:extLst>
              <a:ext uri="{FF2B5EF4-FFF2-40B4-BE49-F238E27FC236}">
                <a16:creationId xmlns:a16="http://schemas.microsoft.com/office/drawing/2014/main" id="{7C865926-3EFE-5208-BC6E-D411D7969707}"/>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25</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08580904-892F-1B24-1D42-88457495B230}"/>
              </a:ext>
            </a:extLst>
          </p:cNvPr>
          <p:cNvSpPr txBox="1"/>
          <p:nvPr/>
        </p:nvSpPr>
        <p:spPr>
          <a:xfrm>
            <a:off x="202157" y="6520323"/>
            <a:ext cx="8096990"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https://siteselection.com/issues/2019/sep/logistics-grading-the-states-on-logistics-health.cfm</a:t>
            </a:r>
            <a:r>
              <a:rPr lang="en-US" sz="1100" u="sng" dirty="0">
                <a:solidFill>
                  <a:srgbClr val="0070C0"/>
                </a:solidFill>
                <a:latin typeface="Arial" panose="020B0604020202020204" pitchFamily="34" charset="0"/>
                <a:cs typeface="Arial" panose="020B0604020202020204" pitchFamily="34" charset="0"/>
              </a:rPr>
              <a:t> </a:t>
            </a:r>
          </a:p>
        </p:txBody>
      </p:sp>
      <p:sp>
        <p:nvSpPr>
          <p:cNvPr id="3" name="Arrow: Right 2">
            <a:extLst>
              <a:ext uri="{FF2B5EF4-FFF2-40B4-BE49-F238E27FC236}">
                <a16:creationId xmlns:a16="http://schemas.microsoft.com/office/drawing/2014/main" id="{3A0CFD21-8BEF-3C73-01EF-522E568E8037}"/>
              </a:ext>
            </a:extLst>
          </p:cNvPr>
          <p:cNvSpPr/>
          <p:nvPr/>
        </p:nvSpPr>
        <p:spPr>
          <a:xfrm rot="9653011" flipH="1">
            <a:off x="7891970" y="2132688"/>
            <a:ext cx="339343" cy="338252"/>
          </a:xfrm>
          <a:prstGeom prst="rightArrow">
            <a:avLst/>
          </a:prstGeom>
          <a:solidFill>
            <a:srgbClr val="00B05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9" name="Arrow: Right 18">
            <a:extLst>
              <a:ext uri="{FF2B5EF4-FFF2-40B4-BE49-F238E27FC236}">
                <a16:creationId xmlns:a16="http://schemas.microsoft.com/office/drawing/2014/main" id="{3B738E7A-B3E1-48A1-ACF3-FCABC92D3326}"/>
              </a:ext>
            </a:extLst>
          </p:cNvPr>
          <p:cNvSpPr/>
          <p:nvPr/>
        </p:nvSpPr>
        <p:spPr>
          <a:xfrm rot="9653011" flipH="1">
            <a:off x="3329608" y="4983229"/>
            <a:ext cx="339343" cy="338252"/>
          </a:xfrm>
          <a:prstGeom prst="rightArrow">
            <a:avLst/>
          </a:prstGeom>
          <a:solidFill>
            <a:srgbClr val="00B05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6729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4ECBFC-222A-4913-94E3-B8273BF98E8D}"/>
              </a:ext>
            </a:extLst>
          </p:cNvPr>
          <p:cNvPicPr>
            <a:picLocks noChangeAspect="1"/>
          </p:cNvPicPr>
          <p:nvPr/>
        </p:nvPicPr>
        <p:blipFill>
          <a:blip r:embed="rId3"/>
          <a:stretch>
            <a:fillRect/>
          </a:stretch>
        </p:blipFill>
        <p:spPr>
          <a:xfrm>
            <a:off x="564260" y="1076073"/>
            <a:ext cx="4867954" cy="2495898"/>
          </a:xfrm>
          <a:prstGeom prst="rect">
            <a:avLst/>
          </a:prstGeom>
          <a:ln w="28575">
            <a:solidFill>
              <a:schemeClr val="bg1"/>
            </a:solidFill>
          </a:ln>
        </p:spPr>
      </p:pic>
      <p:pic>
        <p:nvPicPr>
          <p:cNvPr id="5" name="Picture 4">
            <a:extLst>
              <a:ext uri="{FF2B5EF4-FFF2-40B4-BE49-F238E27FC236}">
                <a16:creationId xmlns:a16="http://schemas.microsoft.com/office/drawing/2014/main" id="{BB160E7F-B50C-4D06-BB65-78AB05351BE1}"/>
              </a:ext>
            </a:extLst>
          </p:cNvPr>
          <p:cNvPicPr>
            <a:picLocks noChangeAspect="1"/>
          </p:cNvPicPr>
          <p:nvPr/>
        </p:nvPicPr>
        <p:blipFill>
          <a:blip r:embed="rId4"/>
          <a:stretch>
            <a:fillRect/>
          </a:stretch>
        </p:blipFill>
        <p:spPr>
          <a:xfrm>
            <a:off x="564260" y="3808963"/>
            <a:ext cx="1718928" cy="2272338"/>
          </a:xfrm>
          <a:prstGeom prst="rect">
            <a:avLst/>
          </a:prstGeom>
          <a:ln>
            <a:noFill/>
          </a:ln>
          <a:effectLst/>
        </p:spPr>
      </p:pic>
      <p:pic>
        <p:nvPicPr>
          <p:cNvPr id="7" name="Picture 6">
            <a:extLst>
              <a:ext uri="{FF2B5EF4-FFF2-40B4-BE49-F238E27FC236}">
                <a16:creationId xmlns:a16="http://schemas.microsoft.com/office/drawing/2014/main" id="{3B755AD1-FA0C-49F6-A35A-EBC6FB6A4A20}"/>
              </a:ext>
            </a:extLst>
          </p:cNvPr>
          <p:cNvPicPr>
            <a:picLocks noChangeAspect="1"/>
          </p:cNvPicPr>
          <p:nvPr/>
        </p:nvPicPr>
        <p:blipFill>
          <a:blip r:embed="rId5"/>
          <a:stretch>
            <a:fillRect/>
          </a:stretch>
        </p:blipFill>
        <p:spPr>
          <a:xfrm>
            <a:off x="5606903" y="1218035"/>
            <a:ext cx="5637817" cy="4709557"/>
          </a:xfrm>
          <a:prstGeom prst="rect">
            <a:avLst/>
          </a:prstGeom>
          <a:ln>
            <a:noFill/>
          </a:ln>
          <a:effectLst/>
        </p:spPr>
      </p:pic>
      <p:sp>
        <p:nvSpPr>
          <p:cNvPr id="2" name="TextBox 1">
            <a:extLst>
              <a:ext uri="{FF2B5EF4-FFF2-40B4-BE49-F238E27FC236}">
                <a16:creationId xmlns:a16="http://schemas.microsoft.com/office/drawing/2014/main" id="{150C53E7-D2A9-4B8B-A5BF-F28D169E94FD}"/>
              </a:ext>
            </a:extLst>
          </p:cNvPr>
          <p:cNvSpPr txBox="1"/>
          <p:nvPr/>
        </p:nvSpPr>
        <p:spPr>
          <a:xfrm>
            <a:off x="2790151" y="3954581"/>
            <a:ext cx="2561143" cy="2031325"/>
          </a:xfrm>
          <a:prstGeom prst="rect">
            <a:avLst/>
          </a:prstGeom>
          <a:noFill/>
          <a:ln w="19050">
            <a:solidFill>
              <a:schemeClr val="tx1"/>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Remaking the US Supply- Chain from LA to CHI moving North/South </a:t>
            </a:r>
            <a:r>
              <a:rPr kumimoji="0" lang="en-US" sz="1800" b="0"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from Gulf &amp; SE Atlantic North to America’s 4</a:t>
            </a:r>
            <a:r>
              <a:rPr kumimoji="0" lang="en-US" sz="1800" b="0" i="0" u="none" strike="noStrike" kern="1200" cap="none" spc="0" normalizeH="0" baseline="30000" noProof="0" dirty="0">
                <a:ln>
                  <a:noFill/>
                </a:ln>
                <a:solidFill>
                  <a:srgbClr val="C21F26"/>
                </a:solidFill>
                <a:effectLst/>
                <a:uLnTx/>
                <a:uFillTx/>
                <a:latin typeface="Arial" panose="020B0604020202020204" pitchFamily="34" charset="0"/>
                <a:ea typeface="+mn-ea"/>
                <a:cs typeface="Arial" panose="020B0604020202020204" pitchFamily="34" charset="0"/>
              </a:rPr>
              <a:t>th</a:t>
            </a:r>
            <a:r>
              <a:rPr kumimoji="0" lang="en-US" sz="1800" b="0"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-Coast (Great Lakes)</a:t>
            </a:r>
            <a:endParaRPr kumimoji="0" lang="en-US" sz="1800" b="1" i="0" u="none" strike="noStrike" kern="1200" cap="none" spc="0" normalizeH="0" baseline="0" noProof="0" dirty="0">
              <a:ln>
                <a:noFill/>
              </a:ln>
              <a:solidFill>
                <a:srgbClr val="C21F26"/>
              </a:solidFill>
              <a:effectLst/>
              <a:highlight>
                <a:srgbClr val="FFFF00"/>
              </a:highligh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30360656-63B8-4918-8665-F5CD9928F79C}"/>
              </a:ext>
            </a:extLst>
          </p:cNvPr>
          <p:cNvSpPr txBox="1"/>
          <p:nvPr/>
        </p:nvSpPr>
        <p:spPr>
          <a:xfrm>
            <a:off x="659501" y="91635"/>
            <a:ext cx="108729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Ports &amp; Inland Waterways:</a:t>
            </a:r>
            <a:r>
              <a:rPr kumimoji="0" lang="en-US" sz="28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Remaking of Our Supply-Chain to N/S </a:t>
            </a:r>
            <a:endParaRPr kumimoji="0" lang="en-US"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cxnSp>
        <p:nvCxnSpPr>
          <p:cNvPr id="10" name="Google Shape;276;p39">
            <a:extLst>
              <a:ext uri="{FF2B5EF4-FFF2-40B4-BE49-F238E27FC236}">
                <a16:creationId xmlns:a16="http://schemas.microsoft.com/office/drawing/2014/main" id="{6E35B01F-5DD5-4865-ADDD-40ACDEBEC005}"/>
              </a:ext>
            </a:extLst>
          </p:cNvPr>
          <p:cNvCxnSpPr>
            <a:cxnSpLocks/>
          </p:cNvCxnSpPr>
          <p:nvPr/>
        </p:nvCxnSpPr>
        <p:spPr>
          <a:xfrm>
            <a:off x="0" y="776699"/>
            <a:ext cx="12192000" cy="0"/>
          </a:xfrm>
          <a:prstGeom prst="straightConnector1">
            <a:avLst/>
          </a:prstGeom>
          <a:noFill/>
          <a:ln w="57150" cap="flat" cmpd="sng">
            <a:solidFill>
              <a:srgbClr val="333333"/>
            </a:solidFill>
            <a:prstDash val="solid"/>
            <a:round/>
            <a:headEnd type="none" w="sm" len="sm"/>
            <a:tailEnd type="none" w="sm" len="sm"/>
          </a:ln>
        </p:spPr>
      </p:cxnSp>
      <p:sp>
        <p:nvSpPr>
          <p:cNvPr id="12" name="Google Shape;233;p33">
            <a:extLst>
              <a:ext uri="{FF2B5EF4-FFF2-40B4-BE49-F238E27FC236}">
                <a16:creationId xmlns:a16="http://schemas.microsoft.com/office/drawing/2014/main" id="{2DA0FCEC-DAB0-40DD-B75A-492F3EE73AA8}"/>
              </a:ext>
            </a:extLst>
          </p:cNvPr>
          <p:cNvSpPr txBox="1">
            <a:spLocks/>
          </p:cNvSpPr>
          <p:nvPr/>
        </p:nvSpPr>
        <p:spPr>
          <a:xfrm>
            <a:off x="10842171" y="6439088"/>
            <a:ext cx="402549" cy="29422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26</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3219524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33;p33">
            <a:extLst>
              <a:ext uri="{FF2B5EF4-FFF2-40B4-BE49-F238E27FC236}">
                <a16:creationId xmlns:a16="http://schemas.microsoft.com/office/drawing/2014/main" id="{A6A12D9E-5781-C3AC-2796-E3997AAAC11E}"/>
              </a:ext>
            </a:extLst>
          </p:cNvPr>
          <p:cNvSpPr txBox="1">
            <a:spLocks/>
          </p:cNvSpPr>
          <p:nvPr/>
        </p:nvSpPr>
        <p:spPr>
          <a:xfrm>
            <a:off x="10851325" y="640293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27</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8" name="Title 1">
            <a:extLst>
              <a:ext uri="{FF2B5EF4-FFF2-40B4-BE49-F238E27FC236}">
                <a16:creationId xmlns:a16="http://schemas.microsoft.com/office/drawing/2014/main" id="{E1805D8C-4850-332E-B3C5-720A2E66763F}"/>
              </a:ext>
            </a:extLst>
          </p:cNvPr>
          <p:cNvSpPr txBox="1">
            <a:spLocks/>
          </p:cNvSpPr>
          <p:nvPr/>
        </p:nvSpPr>
        <p:spPr>
          <a:xfrm>
            <a:off x="533677" y="140688"/>
            <a:ext cx="10758329" cy="1012825"/>
          </a:xfr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C00000"/>
                </a:solidFill>
                <a:latin typeface="Arial" panose="020B0604020202020204" pitchFamily="34" charset="0"/>
                <a:cs typeface="Arial" panose="020B0604020202020204" pitchFamily="34" charset="0"/>
              </a:rPr>
              <a:t>Remaking US Supply-Chain: </a:t>
            </a:r>
            <a:r>
              <a:rPr lang="en-US" sz="2400" b="1" dirty="0">
                <a:latin typeface="Arial" panose="020B0604020202020204" pitchFamily="34" charset="0"/>
                <a:cs typeface="Arial" panose="020B0604020202020204" pitchFamily="34" charset="0"/>
              </a:rPr>
              <a:t>More N/S using East-Coast Ports </a:t>
            </a:r>
            <a:endParaRPr lang="en-US" sz="2800" b="1" dirty="0">
              <a:latin typeface="Arial" panose="020B0604020202020204" pitchFamily="34" charset="0"/>
              <a:cs typeface="Arial" panose="020B0604020202020204" pitchFamily="34" charset="0"/>
            </a:endParaRPr>
          </a:p>
        </p:txBody>
      </p:sp>
      <p:cxnSp>
        <p:nvCxnSpPr>
          <p:cNvPr id="9" name="Google Shape;276;p39">
            <a:extLst>
              <a:ext uri="{FF2B5EF4-FFF2-40B4-BE49-F238E27FC236}">
                <a16:creationId xmlns:a16="http://schemas.microsoft.com/office/drawing/2014/main" id="{EBBB85C4-BA08-3F4D-54DF-AAFA404A9A04}"/>
              </a:ext>
            </a:extLst>
          </p:cNvPr>
          <p:cNvCxnSpPr>
            <a:cxnSpLocks/>
          </p:cNvCxnSpPr>
          <p:nvPr/>
        </p:nvCxnSpPr>
        <p:spPr>
          <a:xfrm>
            <a:off x="0" y="887393"/>
            <a:ext cx="12192000" cy="0"/>
          </a:xfrm>
          <a:prstGeom prst="straightConnector1">
            <a:avLst/>
          </a:prstGeom>
          <a:noFill/>
          <a:ln w="57150" cap="flat" cmpd="sng">
            <a:solidFill>
              <a:srgbClr val="333333"/>
            </a:solidFill>
            <a:prstDash val="solid"/>
            <a:round/>
            <a:headEnd type="none" w="sm" len="sm"/>
            <a:tailEnd type="none" w="sm" len="sm"/>
          </a:ln>
        </p:spPr>
      </p:cxnSp>
      <p:sp>
        <p:nvSpPr>
          <p:cNvPr id="2" name="TextBox 1">
            <a:extLst>
              <a:ext uri="{FF2B5EF4-FFF2-40B4-BE49-F238E27FC236}">
                <a16:creationId xmlns:a16="http://schemas.microsoft.com/office/drawing/2014/main" id="{454B6CD7-DEAB-CCED-F939-65912837193B}"/>
              </a:ext>
            </a:extLst>
          </p:cNvPr>
          <p:cNvSpPr txBox="1"/>
          <p:nvPr/>
        </p:nvSpPr>
        <p:spPr>
          <a:xfrm>
            <a:off x="774508" y="1211785"/>
            <a:ext cx="10270359" cy="2677656"/>
          </a:xfrm>
          <a:prstGeom prst="rect">
            <a:avLst/>
          </a:prstGeom>
          <a:noFill/>
        </p:spPr>
        <p:txBody>
          <a:bodyPr wrap="square" rtlCol="0">
            <a:spAutoFit/>
          </a:bodyPr>
          <a:lstStyle/>
          <a:p>
            <a:pPr algn="l"/>
            <a:r>
              <a:rPr lang="en-US" b="0" i="0" dirty="0">
                <a:solidFill>
                  <a:srgbClr val="212529"/>
                </a:solidFill>
                <a:effectLst/>
                <a:latin typeface="Arial" panose="020B0604020202020204" pitchFamily="34" charset="0"/>
                <a:cs typeface="Arial" panose="020B0604020202020204" pitchFamily="34" charset="0"/>
              </a:rPr>
              <a:t>SAVANNAH, GA. (WTOC) - A bottleneck at Savannah’s ports. Roughly 40 ships as of Friday are anchored offshore waiting to dock.</a:t>
            </a:r>
          </a:p>
          <a:p>
            <a:pPr algn="l"/>
            <a:r>
              <a:rPr lang="en-US" sz="1600" b="1" i="0" dirty="0">
                <a:solidFill>
                  <a:srgbClr val="212529"/>
                </a:solidFill>
                <a:effectLst/>
                <a:highlight>
                  <a:srgbClr val="FFFF00"/>
                </a:highlight>
                <a:latin typeface="Arial" panose="020B0604020202020204" pitchFamily="34" charset="0"/>
                <a:cs typeface="Arial" panose="020B0604020202020204" pitchFamily="34" charset="0"/>
              </a:rPr>
              <a:t>The backup comes after congestion at West Coast ports has forced some shippers to send their cargo to Savannah</a:t>
            </a:r>
            <a:r>
              <a:rPr lang="en-US" sz="1600" b="0" i="0" dirty="0">
                <a:solidFill>
                  <a:srgbClr val="212529"/>
                </a:solidFill>
                <a:effectLst/>
                <a:latin typeface="Arial" panose="020B0604020202020204" pitchFamily="34" charset="0"/>
                <a:cs typeface="Arial" panose="020B0604020202020204" pitchFamily="34" charset="0"/>
              </a:rPr>
              <a:t>. Port officials say the increased ship traffic has put a significant burden on port staff. The global race to fix pandemic-era supply chain shortages is bringing an onslaught of traffic to Savannah’s ports. </a:t>
            </a:r>
            <a:r>
              <a:rPr lang="en-US" sz="1600" b="0" i="1" dirty="0">
                <a:solidFill>
                  <a:srgbClr val="212529"/>
                </a:solidFill>
                <a:effectLst/>
                <a:latin typeface="Arial" panose="020B0604020202020204" pitchFamily="34" charset="0"/>
                <a:cs typeface="Arial" panose="020B0604020202020204" pitchFamily="34" charset="0"/>
              </a:rPr>
              <a:t>“As busy as the whole supply chain has been, the burden on Savannah to play a role in handling all that cargo has grown. It’s grown well beyond what could’ve been forecasted for 2022,”</a:t>
            </a:r>
            <a:r>
              <a:rPr lang="en-US" sz="1600" b="0" i="0" dirty="0">
                <a:solidFill>
                  <a:srgbClr val="212529"/>
                </a:solidFill>
                <a:effectLst/>
                <a:latin typeface="Arial" panose="020B0604020202020204" pitchFamily="34" charset="0"/>
                <a:cs typeface="Arial" panose="020B0604020202020204" pitchFamily="34" charset="0"/>
              </a:rPr>
              <a:t> Georgia Ports Authority Chief Administrative Officer Jamie McCurry said.</a:t>
            </a:r>
          </a:p>
          <a:p>
            <a:br>
              <a:rPr lang="en-US" sz="1600" b="0" i="0" dirty="0">
                <a:solidFill>
                  <a:srgbClr val="212529"/>
                </a:solidFill>
                <a:effectLst/>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6EAE2D3-BE42-ED30-8CD5-7CDD95B49D64}"/>
              </a:ext>
            </a:extLst>
          </p:cNvPr>
          <p:cNvSpPr txBox="1"/>
          <p:nvPr/>
        </p:nvSpPr>
        <p:spPr>
          <a:xfrm>
            <a:off x="3470087" y="3028812"/>
            <a:ext cx="8193173" cy="307777"/>
          </a:xfrm>
          <a:prstGeom prst="rect">
            <a:avLst/>
          </a:prstGeom>
          <a:noFill/>
        </p:spPr>
        <p:txBody>
          <a:bodyPr wrap="square">
            <a:spAutoFit/>
          </a:bodyPr>
          <a:lstStyle/>
          <a:p>
            <a:r>
              <a:rPr lang="en-US" sz="1400" dirty="0">
                <a:hlinkClick r:id="rId2"/>
              </a:rPr>
              <a:t>https://www.wtoc.com/2022/08/05/over-40-ships-anchored-offshore-waiting-enter-port-savannah/</a:t>
            </a:r>
            <a:r>
              <a:rPr lang="en-US" sz="1400" dirty="0"/>
              <a:t> </a:t>
            </a:r>
          </a:p>
        </p:txBody>
      </p:sp>
      <p:sp>
        <p:nvSpPr>
          <p:cNvPr id="11" name="TextBox 10">
            <a:extLst>
              <a:ext uri="{FF2B5EF4-FFF2-40B4-BE49-F238E27FC236}">
                <a16:creationId xmlns:a16="http://schemas.microsoft.com/office/drawing/2014/main" id="{EDE05A1B-2EB1-829A-520B-079BE073A99B}"/>
              </a:ext>
            </a:extLst>
          </p:cNvPr>
          <p:cNvSpPr txBox="1"/>
          <p:nvPr/>
        </p:nvSpPr>
        <p:spPr>
          <a:xfrm>
            <a:off x="2226688" y="3751514"/>
            <a:ext cx="8340211" cy="1938992"/>
          </a:xfrm>
          <a:prstGeom prst="rect">
            <a:avLst/>
          </a:prstGeom>
          <a:noFill/>
        </p:spPr>
        <p:txBody>
          <a:bodyPr wrap="square" rtlCol="0">
            <a:spAutoFit/>
          </a:bodyPr>
          <a:lstStyle/>
          <a:p>
            <a:r>
              <a:rPr lang="en-US" b="1" i="0" dirty="0">
                <a:solidFill>
                  <a:srgbClr val="212529"/>
                </a:solidFill>
                <a:effectLst/>
                <a:highlight>
                  <a:srgbClr val="FFFF00"/>
                </a:highlight>
                <a:latin typeface="Arial" panose="020B0604020202020204" pitchFamily="34" charset="0"/>
                <a:cs typeface="Arial" panose="020B0604020202020204" pitchFamily="34" charset="0"/>
              </a:rPr>
              <a:t>The Port of Savannah, the busiest port on the East Coast, recorded an all-time cargo record in May as strong consumer demand and </a:t>
            </a:r>
            <a:r>
              <a:rPr lang="en-US" b="1" i="0" u="sng" dirty="0">
                <a:solidFill>
                  <a:srgbClr val="C00E1B"/>
                </a:solidFill>
                <a:effectLst/>
                <a:highlight>
                  <a:srgbClr val="FFFF00"/>
                </a:highlight>
                <a:latin typeface="Arial" panose="020B0604020202020204" pitchFamily="34" charset="0"/>
                <a:cs typeface="Arial" panose="020B0604020202020204" pitchFamily="34" charset="0"/>
                <a:hlinkClick r:id="rId3"/>
              </a:rPr>
              <a:t>shifting inbound trade</a:t>
            </a:r>
            <a:r>
              <a:rPr lang="en-US" b="1" i="0" dirty="0">
                <a:solidFill>
                  <a:srgbClr val="212529"/>
                </a:solidFill>
                <a:effectLst/>
                <a:highlight>
                  <a:srgbClr val="FFFF00"/>
                </a:highlight>
                <a:latin typeface="Arial" panose="020B0604020202020204" pitchFamily="34" charset="0"/>
                <a:cs typeface="Arial" panose="020B0604020202020204" pitchFamily="34" charset="0"/>
              </a:rPr>
              <a:t> continued to drive record productivity at the port.</a:t>
            </a:r>
            <a:r>
              <a:rPr lang="en-US" b="1" i="0" dirty="0">
                <a:solidFill>
                  <a:srgbClr val="212529"/>
                </a:solidFill>
                <a:effectLst/>
                <a:latin typeface="Arial" panose="020B0604020202020204" pitchFamily="34" charset="0"/>
                <a:cs typeface="Arial" panose="020B0604020202020204" pitchFamily="34" charset="0"/>
              </a:rPr>
              <a:t> </a:t>
            </a:r>
            <a:r>
              <a:rPr lang="en-US" sz="1600" b="0" i="0" dirty="0">
                <a:solidFill>
                  <a:srgbClr val="212529"/>
                </a:solidFill>
                <a:effectLst/>
                <a:latin typeface="Arial" panose="020B0604020202020204" pitchFamily="34" charset="0"/>
                <a:cs typeface="Arial" panose="020B0604020202020204" pitchFamily="34" charset="0"/>
              </a:rPr>
              <a:t>The Georgia Ports Authority reported Wednesday that Savannah moved an all-time high 519,390 TEU in May, breaking the previous record of 504,350 TEUs set in October 2021. May volumes grew by 8.5 percent, or 40,770 TEUs, compared to the same month last year.</a:t>
            </a:r>
          </a:p>
          <a:p>
            <a:endParaRPr lang="en-US" dirty="0"/>
          </a:p>
        </p:txBody>
      </p:sp>
      <p:pic>
        <p:nvPicPr>
          <p:cNvPr id="13" name="Picture 12">
            <a:extLst>
              <a:ext uri="{FF2B5EF4-FFF2-40B4-BE49-F238E27FC236}">
                <a16:creationId xmlns:a16="http://schemas.microsoft.com/office/drawing/2014/main" id="{C1241E9B-33EF-8AEE-0839-DFEA929CD716}"/>
              </a:ext>
            </a:extLst>
          </p:cNvPr>
          <p:cNvPicPr>
            <a:picLocks noChangeAspect="1"/>
          </p:cNvPicPr>
          <p:nvPr/>
        </p:nvPicPr>
        <p:blipFill>
          <a:blip r:embed="rId4"/>
          <a:stretch>
            <a:fillRect/>
          </a:stretch>
        </p:blipFill>
        <p:spPr>
          <a:xfrm>
            <a:off x="773022" y="3693242"/>
            <a:ext cx="1455152" cy="697999"/>
          </a:xfrm>
          <a:prstGeom prst="rect">
            <a:avLst/>
          </a:prstGeom>
        </p:spPr>
      </p:pic>
      <p:sp>
        <p:nvSpPr>
          <p:cNvPr id="15" name="TextBox 14">
            <a:extLst>
              <a:ext uri="{FF2B5EF4-FFF2-40B4-BE49-F238E27FC236}">
                <a16:creationId xmlns:a16="http://schemas.microsoft.com/office/drawing/2014/main" id="{25D23C1E-745B-E756-D8CE-817E745D2F01}"/>
              </a:ext>
            </a:extLst>
          </p:cNvPr>
          <p:cNvSpPr txBox="1"/>
          <p:nvPr/>
        </p:nvSpPr>
        <p:spPr>
          <a:xfrm>
            <a:off x="2295747" y="5478007"/>
            <a:ext cx="8236316" cy="307777"/>
          </a:xfrm>
          <a:prstGeom prst="rect">
            <a:avLst/>
          </a:prstGeom>
          <a:noFill/>
        </p:spPr>
        <p:txBody>
          <a:bodyPr wrap="square">
            <a:spAutoFit/>
          </a:bodyPr>
          <a:lstStyle/>
          <a:p>
            <a:r>
              <a:rPr lang="en-US" sz="1400" dirty="0">
                <a:hlinkClick r:id="rId5"/>
              </a:rPr>
              <a:t>https://gcaptain.com/port-of-savannah-sets-all-time-record-in-may-as-cargo-surge-continues/</a:t>
            </a:r>
            <a:r>
              <a:rPr lang="en-US" sz="1400" dirty="0"/>
              <a:t> </a:t>
            </a:r>
          </a:p>
        </p:txBody>
      </p:sp>
    </p:spTree>
    <p:extLst>
      <p:ext uri="{BB962C8B-B14F-4D97-AF65-F5344CB8AC3E}">
        <p14:creationId xmlns:p14="http://schemas.microsoft.com/office/powerpoint/2010/main" val="4036829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0EB7F36-09D5-4A8F-AFBF-E31A4DDB2D35}"/>
              </a:ext>
            </a:extLst>
          </p:cNvPr>
          <p:cNvSpPr txBox="1"/>
          <p:nvPr/>
        </p:nvSpPr>
        <p:spPr>
          <a:xfrm>
            <a:off x="0" y="6557707"/>
            <a:ext cx="1075814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https://www.waterwaysjournal.net/2022/02/07/alabama-port-authority-to-build-inland-intermodal-transfer-facility-near-montgomery/</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252933CF-D7DB-4FFF-B116-ED4E4F347B19}"/>
              </a:ext>
            </a:extLst>
          </p:cNvPr>
          <p:cNvPicPr>
            <a:picLocks noChangeAspect="1"/>
          </p:cNvPicPr>
          <p:nvPr/>
        </p:nvPicPr>
        <p:blipFill rotWithShape="1">
          <a:blip r:embed="rId3"/>
          <a:srcRect l="851" t="2889" r="1880"/>
          <a:stretch/>
        </p:blipFill>
        <p:spPr>
          <a:xfrm>
            <a:off x="505098" y="1777417"/>
            <a:ext cx="4981303" cy="3761361"/>
          </a:xfrm>
          <a:prstGeom prst="rect">
            <a:avLst/>
          </a:prstGeom>
          <a:ln w="19050">
            <a:solidFill>
              <a:schemeClr val="tx1"/>
            </a:solidFill>
          </a:ln>
        </p:spPr>
      </p:pic>
      <p:sp>
        <p:nvSpPr>
          <p:cNvPr id="13" name="TextBox 12">
            <a:extLst>
              <a:ext uri="{FF2B5EF4-FFF2-40B4-BE49-F238E27FC236}">
                <a16:creationId xmlns:a16="http://schemas.microsoft.com/office/drawing/2014/main" id="{F13ECC6E-E253-4A93-8D28-D74C185E53EB}"/>
              </a:ext>
            </a:extLst>
          </p:cNvPr>
          <p:cNvSpPr txBox="1"/>
          <p:nvPr/>
        </p:nvSpPr>
        <p:spPr>
          <a:xfrm>
            <a:off x="583473" y="139304"/>
            <a:ext cx="10833463" cy="507831"/>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Inland Ports &amp; the Remaking US Supply-Chain:</a:t>
            </a:r>
            <a:r>
              <a:rPr kumimoji="0" lang="en-US" sz="2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 Joins IP Club</a:t>
            </a:r>
            <a:endPar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DB52E781-2F99-4F01-B25B-74517D5C0031}"/>
              </a:ext>
            </a:extLst>
          </p:cNvPr>
          <p:cNvPicPr>
            <a:picLocks noChangeAspect="1"/>
          </p:cNvPicPr>
          <p:nvPr/>
        </p:nvPicPr>
        <p:blipFill>
          <a:blip r:embed="rId4"/>
          <a:stretch>
            <a:fillRect/>
          </a:stretch>
        </p:blipFill>
        <p:spPr>
          <a:xfrm>
            <a:off x="0" y="971091"/>
            <a:ext cx="12192000" cy="54727"/>
          </a:xfrm>
          <a:prstGeom prst="rect">
            <a:avLst/>
          </a:prstGeom>
        </p:spPr>
      </p:pic>
      <p:sp>
        <p:nvSpPr>
          <p:cNvPr id="15" name="TextBox 14">
            <a:extLst>
              <a:ext uri="{FF2B5EF4-FFF2-40B4-BE49-F238E27FC236}">
                <a16:creationId xmlns:a16="http://schemas.microsoft.com/office/drawing/2014/main" id="{775013E7-3148-4CBA-AF9D-D6BC7A79D878}"/>
              </a:ext>
            </a:extLst>
          </p:cNvPr>
          <p:cNvSpPr txBox="1"/>
          <p:nvPr/>
        </p:nvSpPr>
        <p:spPr>
          <a:xfrm>
            <a:off x="5814370" y="1349774"/>
            <a:ext cx="5281325" cy="46166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February 2022: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board of directors of the Alabama Port Authority has approved the purchase of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272 acres near Montgomery, Ala</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for more than $2 million. The port plans to build an inland container intermodal transfer facility at the site.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plan has been under consideration for quite some time, driven by the desire to provide intermodal rail service from the Port of Mobile’s container terminal and the central region of the 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“This project will provide our shippers cost-competitive transportation services to and from one of the nation’s fastest-growth containerized cargo gateways,” said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John Driscoll, director and CEO of the Alabama Port Authority</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the state agency that oversees the Port of Mobile.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project, once in motion,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will re-establish regular CSX intermodal rail service at the Port of Mobile, with the possibility of extending farther inland in the future.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CSX has committed up to $12.5 million for infrastructure improvements for the facility.</a:t>
            </a:r>
          </a:p>
        </p:txBody>
      </p:sp>
      <p:sp>
        <p:nvSpPr>
          <p:cNvPr id="7" name="Google Shape;233;p33">
            <a:extLst>
              <a:ext uri="{FF2B5EF4-FFF2-40B4-BE49-F238E27FC236}">
                <a16:creationId xmlns:a16="http://schemas.microsoft.com/office/drawing/2014/main" id="{003E9BB1-B3E3-4F42-BD35-B4A2CFDA0FB1}"/>
              </a:ext>
            </a:extLst>
          </p:cNvPr>
          <p:cNvSpPr txBox="1">
            <a:spLocks/>
          </p:cNvSpPr>
          <p:nvPr/>
        </p:nvSpPr>
        <p:spPr>
          <a:xfrm>
            <a:off x="10842171" y="6439088"/>
            <a:ext cx="402549" cy="29422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28</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1274726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33;p33">
            <a:extLst>
              <a:ext uri="{FF2B5EF4-FFF2-40B4-BE49-F238E27FC236}">
                <a16:creationId xmlns:a16="http://schemas.microsoft.com/office/drawing/2014/main" id="{B829250E-C08D-492B-8784-37963DB28938}"/>
              </a:ext>
            </a:extLst>
          </p:cNvPr>
          <p:cNvSpPr txBox="1">
            <a:spLocks/>
          </p:cNvSpPr>
          <p:nvPr/>
        </p:nvSpPr>
        <p:spPr>
          <a:xfrm>
            <a:off x="10905893" y="6449389"/>
            <a:ext cx="383865" cy="408611"/>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5" name="Google Shape;276;p39">
            <a:extLst>
              <a:ext uri="{FF2B5EF4-FFF2-40B4-BE49-F238E27FC236}">
                <a16:creationId xmlns:a16="http://schemas.microsoft.com/office/drawing/2014/main" id="{3000FFC7-3A04-478E-BC15-92B5E5E1890A}"/>
              </a:ext>
            </a:extLst>
          </p:cNvPr>
          <p:cNvCxnSpPr>
            <a:cxnSpLocks/>
          </p:cNvCxnSpPr>
          <p:nvPr/>
        </p:nvCxnSpPr>
        <p:spPr>
          <a:xfrm>
            <a:off x="-1" y="860362"/>
            <a:ext cx="12192000" cy="0"/>
          </a:xfrm>
          <a:prstGeom prst="straightConnector1">
            <a:avLst/>
          </a:prstGeom>
          <a:noFill/>
          <a:ln w="57150" cap="flat" cmpd="sng">
            <a:solidFill>
              <a:srgbClr val="333333"/>
            </a:solidFill>
            <a:prstDash val="solid"/>
            <a:round/>
            <a:headEnd type="none" w="sm" len="sm"/>
            <a:tailEnd type="none" w="sm" len="sm"/>
          </a:ln>
        </p:spPr>
      </p:cxnSp>
      <p:sp>
        <p:nvSpPr>
          <p:cNvPr id="11" name="TextBox 10">
            <a:extLst>
              <a:ext uri="{FF2B5EF4-FFF2-40B4-BE49-F238E27FC236}">
                <a16:creationId xmlns:a16="http://schemas.microsoft.com/office/drawing/2014/main" id="{2B58D7B8-CFE8-418E-8F3E-D603F1022CC7}"/>
              </a:ext>
            </a:extLst>
          </p:cNvPr>
          <p:cNvSpPr txBox="1"/>
          <p:nvPr/>
        </p:nvSpPr>
        <p:spPr>
          <a:xfrm>
            <a:off x="1694211" y="249382"/>
            <a:ext cx="9337964"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Hyundai and </a:t>
            </a:r>
            <a:r>
              <a:rPr kumimoji="0" lang="en-US" sz="2800" b="1" i="0" u="none" strike="noStrike" kern="1200" cap="none" spc="0" normalizeH="0" baseline="0" noProof="0" dirty="0">
                <a:ln>
                  <a:noFill/>
                </a:ln>
                <a:solidFill>
                  <a:srgbClr val="222222"/>
                </a:solidFill>
                <a:effectLst/>
                <a:highlight>
                  <a:srgbClr val="FFFF00"/>
                </a:highlight>
                <a:uLnTx/>
                <a:uFillTx/>
                <a:latin typeface="Arial" panose="020B0604020202020204" pitchFamily="34" charset="0"/>
                <a:ea typeface="+mn-ea"/>
                <a:cs typeface="Arial" panose="020B0604020202020204" pitchFamily="34" charset="0"/>
              </a:rPr>
              <a:t>MORE along I-85 Corridor</a:t>
            </a:r>
            <a:r>
              <a:rPr kumimoji="0" lang="en-US" sz="2800" b="1"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 in 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2" descr="Interstate 85 - Planeta.com">
            <a:extLst>
              <a:ext uri="{FF2B5EF4-FFF2-40B4-BE49-F238E27FC236}">
                <a16:creationId xmlns:a16="http://schemas.microsoft.com/office/drawing/2014/main" id="{DB3D7DE9-1BBB-4AF1-8D85-0F03995DA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0428" y="142992"/>
            <a:ext cx="786394" cy="5873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53CCAF1-9D84-4B5B-ACB7-97EA7F912669}"/>
              </a:ext>
            </a:extLst>
          </p:cNvPr>
          <p:cNvPicPr>
            <a:picLocks noChangeAspect="1"/>
          </p:cNvPicPr>
          <p:nvPr/>
        </p:nvPicPr>
        <p:blipFill>
          <a:blip r:embed="rId3"/>
          <a:stretch>
            <a:fillRect/>
          </a:stretch>
        </p:blipFill>
        <p:spPr>
          <a:xfrm>
            <a:off x="511007" y="2328503"/>
            <a:ext cx="3344095" cy="1227996"/>
          </a:xfrm>
          <a:prstGeom prst="rect">
            <a:avLst/>
          </a:prstGeom>
          <a:ln w="12700">
            <a:solidFill>
              <a:schemeClr val="tx1"/>
            </a:solidFill>
          </a:ln>
        </p:spPr>
      </p:pic>
      <p:pic>
        <p:nvPicPr>
          <p:cNvPr id="10" name="Picture 9">
            <a:extLst>
              <a:ext uri="{FF2B5EF4-FFF2-40B4-BE49-F238E27FC236}">
                <a16:creationId xmlns:a16="http://schemas.microsoft.com/office/drawing/2014/main" id="{481B0898-6770-409B-B084-C69BAEB070CC}"/>
              </a:ext>
            </a:extLst>
          </p:cNvPr>
          <p:cNvPicPr>
            <a:picLocks noChangeAspect="1"/>
          </p:cNvPicPr>
          <p:nvPr/>
        </p:nvPicPr>
        <p:blipFill>
          <a:blip r:embed="rId4"/>
          <a:stretch>
            <a:fillRect/>
          </a:stretch>
        </p:blipFill>
        <p:spPr>
          <a:xfrm>
            <a:off x="4257731" y="1245336"/>
            <a:ext cx="6785714" cy="4622325"/>
          </a:xfrm>
          <a:prstGeom prst="rect">
            <a:avLst/>
          </a:prstGeom>
          <a:ln w="12700">
            <a:solidFill>
              <a:schemeClr val="tx1"/>
            </a:solidFill>
          </a:ln>
        </p:spPr>
      </p:pic>
      <p:sp>
        <p:nvSpPr>
          <p:cNvPr id="14" name="Arrow: Right 13">
            <a:extLst>
              <a:ext uri="{FF2B5EF4-FFF2-40B4-BE49-F238E27FC236}">
                <a16:creationId xmlns:a16="http://schemas.microsoft.com/office/drawing/2014/main" id="{5A1FB709-A104-47BA-979A-236A08FE7B10}"/>
              </a:ext>
            </a:extLst>
          </p:cNvPr>
          <p:cNvSpPr/>
          <p:nvPr/>
        </p:nvSpPr>
        <p:spPr>
          <a:xfrm rot="840000" flipH="1">
            <a:off x="11137788" y="4174752"/>
            <a:ext cx="330698" cy="370985"/>
          </a:xfrm>
          <a:prstGeom prst="rightArrow">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 name="TextBox 18">
            <a:extLst>
              <a:ext uri="{FF2B5EF4-FFF2-40B4-BE49-F238E27FC236}">
                <a16:creationId xmlns:a16="http://schemas.microsoft.com/office/drawing/2014/main" id="{04D364EF-15FA-433F-BE13-B08D51A3CC47}"/>
              </a:ext>
            </a:extLst>
          </p:cNvPr>
          <p:cNvSpPr txBox="1"/>
          <p:nvPr/>
        </p:nvSpPr>
        <p:spPr>
          <a:xfrm>
            <a:off x="-1" y="6427113"/>
            <a:ext cx="9579429"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5"/>
              </a:rPr>
              <a:t>https://www.montgomerychamber.com/blog/press-releases-3604/post/governor-ivey-announces-hyundai-to-add-first-all-electric-genesis-gv70-and-santa-fe-hybrid-to-alabama-production-lineup-32891</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F22B6011-710B-473A-AA0D-F6DFE91336C6}"/>
              </a:ext>
            </a:extLst>
          </p:cNvPr>
          <p:cNvSpPr txBox="1"/>
          <p:nvPr/>
        </p:nvSpPr>
        <p:spPr>
          <a:xfrm>
            <a:off x="1252992" y="3839032"/>
            <a:ext cx="18511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April 12, 2022 Breaking News</a:t>
            </a:r>
          </a:p>
        </p:txBody>
      </p:sp>
      <p:sp>
        <p:nvSpPr>
          <p:cNvPr id="16" name="Google Shape;233;p33">
            <a:extLst>
              <a:ext uri="{FF2B5EF4-FFF2-40B4-BE49-F238E27FC236}">
                <a16:creationId xmlns:a16="http://schemas.microsoft.com/office/drawing/2014/main" id="{C1B2E942-DC5A-43F1-9630-4F82520F0831}"/>
              </a:ext>
            </a:extLst>
          </p:cNvPr>
          <p:cNvSpPr txBox="1">
            <a:spLocks/>
          </p:cNvSpPr>
          <p:nvPr/>
        </p:nvSpPr>
        <p:spPr>
          <a:xfrm>
            <a:off x="10842171" y="6439088"/>
            <a:ext cx="402549" cy="29422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29</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75393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94316" y="1003276"/>
            <a:ext cx="9546370" cy="5132387"/>
          </a:xfrm>
          <a:prstGeom prst="rect">
            <a:avLst/>
          </a:prstGeom>
        </p:spPr>
        <p:txBody>
          <a:bodyPr>
            <a:noAutofit/>
          </a:bodyPr>
          <a:lstStyle/>
          <a:p>
            <a:pPr marL="0" indent="0">
              <a:lnSpc>
                <a:spcPct val="100000"/>
              </a:lnSpc>
              <a:spcBef>
                <a:spcPts val="0"/>
              </a:spcBef>
              <a:buNone/>
            </a:pPr>
            <a:r>
              <a:rPr lang="en-US" sz="1200" b="1" dirty="0">
                <a:latin typeface="Arial" panose="020B0604020202020204" pitchFamily="34" charset="0"/>
                <a:cs typeface="Arial" panose="020B0604020202020204" pitchFamily="34" charset="0"/>
              </a:rPr>
              <a:t>Professional Roles:</a:t>
            </a:r>
          </a:p>
          <a:p>
            <a:pPr>
              <a:lnSpc>
                <a:spcPct val="100000"/>
              </a:lnSpc>
              <a:spcBef>
                <a:spcPts val="0"/>
              </a:spcBef>
              <a:buFont typeface="Wingdings" panose="05000000000000000000" pitchFamily="2" charset="2"/>
              <a:buChar char="§"/>
            </a:pPr>
            <a:r>
              <a:rPr lang="en-US" sz="1200" b="1" dirty="0">
                <a:latin typeface="Arial" panose="020B0604020202020204" pitchFamily="34" charset="0"/>
                <a:cs typeface="Arial" panose="020B0604020202020204" pitchFamily="34" charset="0"/>
              </a:rPr>
              <a:t>Chief Economist for CCIM Institute </a:t>
            </a:r>
            <a:r>
              <a:rPr lang="en-US" sz="1200" dirty="0">
                <a:latin typeface="Arial" panose="020B0604020202020204" pitchFamily="34" charset="0"/>
                <a:cs typeface="Arial" panose="020B0604020202020204" pitchFamily="34" charset="0"/>
              </a:rPr>
              <a:t>(2018 to Present)</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Co-Founder and Principal of Red Shoe Economics</a:t>
            </a:r>
          </a:p>
          <a:p>
            <a:pPr>
              <a:lnSpc>
                <a:spcPct val="100000"/>
              </a:lnSpc>
              <a:spcBef>
                <a:spcPts val="0"/>
              </a:spcBef>
              <a:buFont typeface="Wingdings" panose="05000000000000000000" pitchFamily="2" charset="2"/>
              <a:buChar char="§"/>
            </a:pPr>
            <a:r>
              <a:rPr lang="en-US" sz="1200" b="1" dirty="0">
                <a:latin typeface="Arial" panose="020B0604020202020204" pitchFamily="34" charset="0"/>
                <a:cs typeface="Arial" panose="020B0604020202020204" pitchFamily="34" charset="0"/>
              </a:rPr>
              <a:t>EXP Commercial</a:t>
            </a:r>
            <a:r>
              <a:rPr lang="en-US" sz="1200" dirty="0">
                <a:latin typeface="Arial" panose="020B0604020202020204" pitchFamily="34" charset="0"/>
                <a:cs typeface="Arial" panose="020B0604020202020204" pitchFamily="34" charset="0"/>
              </a:rPr>
              <a:t> – Economics Advisor (eXp Realty is </a:t>
            </a:r>
            <a:r>
              <a:rPr lang="en-US" sz="1200" b="1" dirty="0">
                <a:latin typeface="Arial" panose="020B0604020202020204" pitchFamily="34" charset="0"/>
                <a:cs typeface="Arial" panose="020B0604020202020204" pitchFamily="34" charset="0"/>
              </a:rPr>
              <a:t>fastest-growing real estate tech company </a:t>
            </a:r>
            <a:r>
              <a:rPr lang="en-US" sz="1200" dirty="0">
                <a:latin typeface="Arial" panose="020B0604020202020204" pitchFamily="34" charset="0"/>
                <a:cs typeface="Arial" panose="020B0604020202020204" pitchFamily="34" charset="0"/>
              </a:rPr>
              <a:t>in the world with &gt;75,000 agents </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Instructor for FFIEC (Federal Financial Institutions Exam Council) – Housed at FDIC in DC, FFIEC provides Bank Regulatory Education</a:t>
            </a:r>
          </a:p>
          <a:p>
            <a:pPr>
              <a:lnSpc>
                <a:spcPct val="100000"/>
              </a:lnSpc>
              <a:spcBef>
                <a:spcPts val="0"/>
              </a:spcBef>
              <a:buFont typeface="Wingdings" panose="05000000000000000000" pitchFamily="2" charset="2"/>
              <a:buChar char="§"/>
            </a:pPr>
            <a:r>
              <a:rPr lang="en-US" sz="1200" b="1" dirty="0">
                <a:solidFill>
                  <a:srgbClr val="C00000"/>
                </a:solidFill>
                <a:latin typeface="Arial" panose="020B0604020202020204" pitchFamily="34" charset="0"/>
                <a:cs typeface="Arial" panose="020B0604020202020204" pitchFamily="34" charset="0"/>
              </a:rPr>
              <a:t>Appraisal Foundation – Director, Board of Trustees CY 2022</a:t>
            </a:r>
            <a:r>
              <a:rPr lang="en-US" sz="1200" dirty="0">
                <a:solidFill>
                  <a:srgbClr val="C00000"/>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(AF created by 1989 FIRREA legislation to oversee Appraisers)</a:t>
            </a:r>
          </a:p>
          <a:p>
            <a:pPr>
              <a:lnSpc>
                <a:spcPct val="100000"/>
              </a:lnSpc>
              <a:spcBef>
                <a:spcPts val="0"/>
              </a:spcBef>
              <a:buFont typeface="Wingdings" panose="05000000000000000000" pitchFamily="2" charset="2"/>
              <a:buChar char="§"/>
            </a:pPr>
            <a:r>
              <a:rPr lang="en-US" sz="1200" b="1" dirty="0">
                <a:latin typeface="Arial" panose="020B0604020202020204" pitchFamily="34" charset="0"/>
                <a:cs typeface="Arial" panose="020B0604020202020204" pitchFamily="34" charset="0"/>
              </a:rPr>
              <a:t>UMH (Manufactured Housing REIT) </a:t>
            </a:r>
            <a:r>
              <a:rPr lang="en-US" sz="1200" dirty="0">
                <a:latin typeface="Arial" panose="020B0604020202020204" pitchFamily="34" charset="0"/>
                <a:cs typeface="Arial" panose="020B0604020202020204" pitchFamily="34" charset="0"/>
              </a:rPr>
              <a:t>– Added to BOD via Proxy Vote June 2022 </a:t>
            </a:r>
            <a:r>
              <a:rPr lang="en-US" sz="1200" b="1" dirty="0">
                <a:latin typeface="Arial" panose="020B0604020202020204" pitchFamily="34" charset="0"/>
                <a:cs typeface="Arial" panose="020B0604020202020204" pitchFamily="34" charset="0"/>
              </a:rPr>
              <a:t>succeeding MREIC sale Feb 2022</a:t>
            </a:r>
          </a:p>
          <a:p>
            <a:pPr marL="0" indent="0">
              <a:lnSpc>
                <a:spcPct val="100000"/>
              </a:lnSpc>
              <a:spcBef>
                <a:spcPts val="0"/>
              </a:spcBef>
              <a:buNone/>
            </a:pPr>
            <a:endParaRPr lang="en-US" sz="1200" dirty="0">
              <a:latin typeface="Arial" panose="020B0604020202020204" pitchFamily="34" charset="0"/>
              <a:cs typeface="Arial" panose="020B0604020202020204" pitchFamily="34" charset="0"/>
            </a:endParaRPr>
          </a:p>
          <a:p>
            <a:pPr marL="0" indent="0">
              <a:lnSpc>
                <a:spcPct val="100000"/>
              </a:lnSpc>
              <a:spcBef>
                <a:spcPts val="0"/>
              </a:spcBef>
              <a:buNone/>
            </a:pPr>
            <a:r>
              <a:rPr lang="en-US" sz="1200" b="1" dirty="0">
                <a:latin typeface="Arial" panose="020B0604020202020204" pitchFamily="34" charset="0"/>
                <a:cs typeface="Arial" panose="020B0604020202020204" pitchFamily="34" charset="0"/>
              </a:rPr>
              <a:t>Education &amp; Professional Credentials:</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Emory University Business School – Graduated with Honors 1985</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MAI Designation from the Appraisal Institute (1989 to Present)</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Counselor of Real Estate (CRE Designation) (2009 to Present)</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CCIM Member</a:t>
            </a:r>
          </a:p>
          <a:p>
            <a:pPr marL="0" indent="0">
              <a:lnSpc>
                <a:spcPct val="100000"/>
              </a:lnSpc>
              <a:spcBef>
                <a:spcPts val="0"/>
              </a:spcBef>
              <a:buNone/>
            </a:pPr>
            <a:endParaRPr lang="en-US" sz="1200" dirty="0">
              <a:latin typeface="Arial" panose="020B0604020202020204" pitchFamily="34" charset="0"/>
              <a:cs typeface="Arial" panose="020B0604020202020204" pitchFamily="34" charset="0"/>
            </a:endParaRPr>
          </a:p>
          <a:p>
            <a:pPr marL="0" indent="0">
              <a:lnSpc>
                <a:spcPct val="100000"/>
              </a:lnSpc>
              <a:spcBef>
                <a:spcPts val="0"/>
              </a:spcBef>
              <a:buNone/>
            </a:pPr>
            <a:r>
              <a:rPr lang="en-US" sz="1200" b="1" dirty="0">
                <a:latin typeface="Arial" panose="020B0604020202020204" pitchFamily="34" charset="0"/>
                <a:cs typeface="Arial" panose="020B0604020202020204" pitchFamily="34" charset="0"/>
              </a:rPr>
              <a:t>Experience:</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35 Years as an Appraiser, Bank Regulator, CRE Underwriter and Credit Officer, Economist, Investor, and Expert Witness</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Specialize in Adaptive Reuse, Affordable Housing and Housing Economics, Manufactured Housing, Site Selection and Land Use, Rezoning, Economic Impact Studies, Capital Markets and CRE Finance, Ports &amp; Logistics</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Advisor to Bank Regulatory Community (FDIC, Federal Reserve, etc.) Since 2005 - </a:t>
            </a:r>
            <a:r>
              <a:rPr lang="en-US" sz="1200" b="1" dirty="0">
                <a:latin typeface="Arial" panose="020B0604020202020204" pitchFamily="34" charset="0"/>
                <a:cs typeface="Arial" panose="020B0604020202020204" pitchFamily="34" charset="0"/>
              </a:rPr>
              <a:t>Briefed former FED Chair Bernanke</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Chief or Senior Appraiser for Wells Fargo Bank, Legacy SouthTrust Bank, Legacy SunTrust Bank</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Independent Director to Legacy Monmouth MREIC (50+ year old Industrial REIT Sold to ILPT February 2022)</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Published in Numerous Periodicals and Real Estate Journals such as Real Estate Issues, Wall Street Journal, NY Times, FreightWaves, Globe Street, BizNow, Realtors Connections, and Counselors of Real Estate Annual Top-10 CRE Issues</a:t>
            </a:r>
          </a:p>
          <a:p>
            <a:pPr>
              <a:lnSpc>
                <a:spcPct val="100000"/>
              </a:lnSpc>
              <a:spcBef>
                <a:spcPts val="0"/>
              </a:spcBef>
              <a:buFont typeface="Wingdings" panose="05000000000000000000" pitchFamily="2" charset="2"/>
              <a:buChar char="§"/>
            </a:pPr>
            <a:r>
              <a:rPr lang="en-US" sz="1200" dirty="0">
                <a:latin typeface="Arial" panose="020B0604020202020204" pitchFamily="34" charset="0"/>
                <a:cs typeface="Arial" panose="020B0604020202020204" pitchFamily="34" charset="0"/>
              </a:rPr>
              <a:t>Presented Over 1,000 Times in Past 20 Years to All Major CRE Industry Groups including Appraisal Institute, Am. Bankers Assoc, Am. Property Tax Counsel, Counselors of Real Estate, ICSC, MBA, NAHB, NAIOP, RMA, SIOR, and ULI</a:t>
            </a:r>
          </a:p>
          <a:p>
            <a:pPr>
              <a:lnSpc>
                <a:spcPct val="100000"/>
              </a:lnSpc>
              <a:spcBef>
                <a:spcPts val="0"/>
              </a:spcBef>
              <a:buFont typeface="Wingdings" panose="05000000000000000000" pitchFamily="2" charset="2"/>
              <a:buChar char="§"/>
            </a:pPr>
            <a:r>
              <a:rPr lang="en-US" sz="1200" b="1" dirty="0">
                <a:latin typeface="Arial" panose="020B0604020202020204" pitchFamily="34" charset="0"/>
                <a:cs typeface="Arial" panose="020B0604020202020204" pitchFamily="34" charset="0"/>
              </a:rPr>
              <a:t>Specialty Areas Include: </a:t>
            </a:r>
            <a:r>
              <a:rPr lang="en-US" sz="1200" dirty="0">
                <a:latin typeface="Arial" panose="020B0604020202020204" pitchFamily="34" charset="0"/>
                <a:cs typeface="Arial" panose="020B0604020202020204" pitchFamily="34" charset="0"/>
              </a:rPr>
              <a:t>i) </a:t>
            </a:r>
            <a:r>
              <a:rPr lang="en-US" sz="1200" b="1" dirty="0">
                <a:latin typeface="Arial" panose="020B0604020202020204" pitchFamily="34" charset="0"/>
                <a:cs typeface="Arial" panose="020B0604020202020204" pitchFamily="34" charset="0"/>
              </a:rPr>
              <a:t>Adaptive Reuse</a:t>
            </a:r>
            <a:r>
              <a:rPr lang="en-US" sz="1200" dirty="0">
                <a:solidFill>
                  <a:srgbClr val="C00000"/>
                </a:solidFill>
                <a:latin typeface="Arial" panose="020B0604020202020204" pitchFamily="34" charset="0"/>
                <a:cs typeface="Arial" panose="020B0604020202020204" pitchFamily="34" charset="0"/>
              </a:rPr>
              <a:t>; </a:t>
            </a:r>
            <a:r>
              <a:rPr lang="en-US" sz="1200" b="1" dirty="0">
                <a:solidFill>
                  <a:srgbClr val="C00000"/>
                </a:solidFill>
                <a:latin typeface="Arial" panose="020B0604020202020204" pitchFamily="34" charset="0"/>
                <a:cs typeface="Arial" panose="020B0604020202020204" pitchFamily="34" charset="0"/>
              </a:rPr>
              <a:t>ii) Ports &amp; Logistics/Supply-Chain; iii) Affordable Housing – Especially Manufactured Housing; </a:t>
            </a:r>
            <a:r>
              <a:rPr lang="en-US" sz="1200" b="1" dirty="0">
                <a:latin typeface="Arial" panose="020B0604020202020204" pitchFamily="34" charset="0"/>
                <a:cs typeface="Arial" panose="020B0604020202020204" pitchFamily="34" charset="0"/>
              </a:rPr>
              <a:t>iv) Property Tax Appeal;</a:t>
            </a:r>
            <a:r>
              <a:rPr lang="en-US" sz="1200" dirty="0">
                <a:latin typeface="Arial" panose="020B0604020202020204" pitchFamily="34" charset="0"/>
                <a:cs typeface="Arial" panose="020B0604020202020204" pitchFamily="34" charset="0"/>
              </a:rPr>
              <a:t> v) </a:t>
            </a:r>
            <a:r>
              <a:rPr lang="en-US" sz="1200" b="1" dirty="0">
                <a:latin typeface="Arial" panose="020B0604020202020204" pitchFamily="34" charset="0"/>
                <a:cs typeface="Arial" panose="020B0604020202020204" pitchFamily="34" charset="0"/>
              </a:rPr>
              <a:t>CRE Finance; </a:t>
            </a:r>
            <a:r>
              <a:rPr lang="en-US" sz="1200" dirty="0">
                <a:latin typeface="Arial" panose="020B0604020202020204" pitchFamily="34" charset="0"/>
                <a:cs typeface="Arial" panose="020B0604020202020204" pitchFamily="34" charset="0"/>
              </a:rPr>
              <a:t>vi) </a:t>
            </a:r>
            <a:r>
              <a:rPr lang="en-US" sz="1200" b="1" dirty="0">
                <a:latin typeface="Arial" panose="020B0604020202020204" pitchFamily="34" charset="0"/>
                <a:cs typeface="Arial" panose="020B0604020202020204" pitchFamily="34" charset="0"/>
              </a:rPr>
              <a:t>Expert Witness Appraisal/Valuation</a:t>
            </a:r>
            <a:endParaRPr lang="en-US" sz="1200" dirty="0">
              <a:latin typeface="Arial" panose="020B0604020202020204" pitchFamily="34" charset="0"/>
              <a:cs typeface="Arial" panose="020B0604020202020204" pitchFamily="34" charset="0"/>
            </a:endParaRPr>
          </a:p>
        </p:txBody>
      </p:sp>
      <p:pic>
        <p:nvPicPr>
          <p:cNvPr id="6" name="Picture 5" descr="A person wearing a suit and tie&#10;&#10;Description automatically generated with medium confidence">
            <a:extLst>
              <a:ext uri="{FF2B5EF4-FFF2-40B4-BE49-F238E27FC236}">
                <a16:creationId xmlns:a16="http://schemas.microsoft.com/office/drawing/2014/main" id="{7E3685BC-00BB-4141-912E-C8BCCC1BF1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9970" y="1597959"/>
            <a:ext cx="1782869" cy="2674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Google Shape;276;p39">
            <a:extLst>
              <a:ext uri="{FF2B5EF4-FFF2-40B4-BE49-F238E27FC236}">
                <a16:creationId xmlns:a16="http://schemas.microsoft.com/office/drawing/2014/main" id="{F87071AB-5320-4A50-BFD3-DDE4624DCF21}"/>
              </a:ext>
            </a:extLst>
          </p:cNvPr>
          <p:cNvCxnSpPr>
            <a:cxnSpLocks/>
          </p:cNvCxnSpPr>
          <p:nvPr/>
        </p:nvCxnSpPr>
        <p:spPr>
          <a:xfrm>
            <a:off x="-1" y="720241"/>
            <a:ext cx="12192000" cy="0"/>
          </a:xfrm>
          <a:prstGeom prst="straightConnector1">
            <a:avLst/>
          </a:prstGeom>
          <a:noFill/>
          <a:ln w="57150" cap="flat" cmpd="sng">
            <a:solidFill>
              <a:srgbClr val="333333"/>
            </a:solidFill>
            <a:prstDash val="solid"/>
            <a:round/>
            <a:headEnd type="none" w="sm" len="sm"/>
            <a:tailEnd type="none" w="sm" len="sm"/>
          </a:ln>
        </p:spPr>
      </p:cxnSp>
      <p:sp>
        <p:nvSpPr>
          <p:cNvPr id="10" name="TextBox 9">
            <a:extLst>
              <a:ext uri="{FF2B5EF4-FFF2-40B4-BE49-F238E27FC236}">
                <a16:creationId xmlns:a16="http://schemas.microsoft.com/office/drawing/2014/main" id="{EDCF6DAC-04AD-473F-AFB7-ED2A53836477}"/>
              </a:ext>
            </a:extLst>
          </p:cNvPr>
          <p:cNvSpPr txBox="1"/>
          <p:nvPr/>
        </p:nvSpPr>
        <p:spPr>
          <a:xfrm>
            <a:off x="2595154" y="148597"/>
            <a:ext cx="7001691"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KC Conway, CCIM, CRE, MAI - Short Bio</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TextBox 4">
            <a:extLst>
              <a:ext uri="{FF2B5EF4-FFF2-40B4-BE49-F238E27FC236}">
                <a16:creationId xmlns:a16="http://schemas.microsoft.com/office/drawing/2014/main" id="{45A6E956-CBA9-4D92-B179-BF6AC2E4602A}"/>
              </a:ext>
            </a:extLst>
          </p:cNvPr>
          <p:cNvSpPr txBox="1"/>
          <p:nvPr/>
        </p:nvSpPr>
        <p:spPr>
          <a:xfrm>
            <a:off x="10051317" y="4366304"/>
            <a:ext cx="1600173"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“If you aren’t evolving, you are becoming obsolete.”</a:t>
            </a:r>
          </a:p>
        </p:txBody>
      </p:sp>
      <p:sp>
        <p:nvSpPr>
          <p:cNvPr id="2" name="Arrow: Right 1">
            <a:extLst>
              <a:ext uri="{FF2B5EF4-FFF2-40B4-BE49-F238E27FC236}">
                <a16:creationId xmlns:a16="http://schemas.microsoft.com/office/drawing/2014/main" id="{79AB59CD-2511-D484-0C33-D0CC3807BE1D}"/>
              </a:ext>
            </a:extLst>
          </p:cNvPr>
          <p:cNvSpPr/>
          <p:nvPr/>
        </p:nvSpPr>
        <p:spPr>
          <a:xfrm>
            <a:off x="99327" y="1858261"/>
            <a:ext cx="256303" cy="351290"/>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Google Shape;233;p33">
            <a:extLst>
              <a:ext uri="{FF2B5EF4-FFF2-40B4-BE49-F238E27FC236}">
                <a16:creationId xmlns:a16="http://schemas.microsoft.com/office/drawing/2014/main" id="{FF49616C-AB5F-4496-A4A9-20FD55F5A0C5}"/>
              </a:ext>
            </a:extLst>
          </p:cNvPr>
          <p:cNvSpPr txBox="1">
            <a:spLocks/>
          </p:cNvSpPr>
          <p:nvPr/>
        </p:nvSpPr>
        <p:spPr>
          <a:xfrm>
            <a:off x="10656393" y="6368627"/>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0869892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D7131-9E6E-C650-143A-0AB49772A781}"/>
              </a:ext>
            </a:extLst>
          </p:cNvPr>
          <p:cNvPicPr>
            <a:picLocks noChangeAspect="1"/>
          </p:cNvPicPr>
          <p:nvPr/>
        </p:nvPicPr>
        <p:blipFill>
          <a:blip r:embed="rId2"/>
          <a:stretch>
            <a:fillRect/>
          </a:stretch>
        </p:blipFill>
        <p:spPr>
          <a:xfrm>
            <a:off x="682330" y="1353142"/>
            <a:ext cx="4487719" cy="422613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TextBox 3">
            <a:extLst>
              <a:ext uri="{FF2B5EF4-FFF2-40B4-BE49-F238E27FC236}">
                <a16:creationId xmlns:a16="http://schemas.microsoft.com/office/drawing/2014/main" id="{FD86FDD2-9DBB-625C-B198-8C3B6E4C7853}"/>
              </a:ext>
            </a:extLst>
          </p:cNvPr>
          <p:cNvSpPr txBox="1"/>
          <p:nvPr/>
        </p:nvSpPr>
        <p:spPr>
          <a:xfrm>
            <a:off x="2313789" y="-76447"/>
            <a:ext cx="7564422"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Inland Ports: </a:t>
            </a:r>
            <a:r>
              <a:rPr kumimoji="0" lang="en-US" sz="24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The Remaking US Supply-Chain</a:t>
            </a:r>
            <a:endPar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876F95BE-D37A-076D-4EC0-8725C7FF8237}"/>
              </a:ext>
            </a:extLst>
          </p:cNvPr>
          <p:cNvPicPr>
            <a:picLocks noChangeAspect="1"/>
          </p:cNvPicPr>
          <p:nvPr/>
        </p:nvPicPr>
        <p:blipFill>
          <a:blip r:embed="rId3"/>
          <a:stretch>
            <a:fillRect/>
          </a:stretch>
        </p:blipFill>
        <p:spPr>
          <a:xfrm>
            <a:off x="0" y="618759"/>
            <a:ext cx="12192000" cy="54727"/>
          </a:xfrm>
          <a:prstGeom prst="rect">
            <a:avLst/>
          </a:prstGeom>
        </p:spPr>
      </p:pic>
      <p:pic>
        <p:nvPicPr>
          <p:cNvPr id="9" name="Picture 8">
            <a:extLst>
              <a:ext uri="{FF2B5EF4-FFF2-40B4-BE49-F238E27FC236}">
                <a16:creationId xmlns:a16="http://schemas.microsoft.com/office/drawing/2014/main" id="{B28D6D0F-35CB-1297-62EF-0CA86AF037EB}"/>
              </a:ext>
            </a:extLst>
          </p:cNvPr>
          <p:cNvPicPr>
            <a:picLocks noChangeAspect="1"/>
          </p:cNvPicPr>
          <p:nvPr/>
        </p:nvPicPr>
        <p:blipFill>
          <a:blip r:embed="rId4"/>
          <a:stretch>
            <a:fillRect/>
          </a:stretch>
        </p:blipFill>
        <p:spPr>
          <a:xfrm>
            <a:off x="5745947" y="930700"/>
            <a:ext cx="5877745" cy="2114845"/>
          </a:xfrm>
          <a:prstGeom prst="rect">
            <a:avLst/>
          </a:prstGeom>
        </p:spPr>
      </p:pic>
      <p:pic>
        <p:nvPicPr>
          <p:cNvPr id="11" name="Picture 10">
            <a:extLst>
              <a:ext uri="{FF2B5EF4-FFF2-40B4-BE49-F238E27FC236}">
                <a16:creationId xmlns:a16="http://schemas.microsoft.com/office/drawing/2014/main" id="{FDD8FF25-24FB-43A5-AD33-FF47ED628A35}"/>
              </a:ext>
            </a:extLst>
          </p:cNvPr>
          <p:cNvPicPr>
            <a:picLocks noChangeAspect="1"/>
          </p:cNvPicPr>
          <p:nvPr/>
        </p:nvPicPr>
        <p:blipFill>
          <a:blip r:embed="rId5"/>
          <a:stretch>
            <a:fillRect/>
          </a:stretch>
        </p:blipFill>
        <p:spPr>
          <a:xfrm>
            <a:off x="5763365" y="3373388"/>
            <a:ext cx="5865415" cy="2006829"/>
          </a:xfrm>
          <a:prstGeom prst="rect">
            <a:avLst/>
          </a:prstGeom>
        </p:spPr>
      </p:pic>
      <p:pic>
        <p:nvPicPr>
          <p:cNvPr id="13" name="Picture 12">
            <a:extLst>
              <a:ext uri="{FF2B5EF4-FFF2-40B4-BE49-F238E27FC236}">
                <a16:creationId xmlns:a16="http://schemas.microsoft.com/office/drawing/2014/main" id="{C45AD468-2FF4-2741-33E9-74FF121B5681}"/>
              </a:ext>
            </a:extLst>
          </p:cNvPr>
          <p:cNvPicPr>
            <a:picLocks noChangeAspect="1"/>
          </p:cNvPicPr>
          <p:nvPr/>
        </p:nvPicPr>
        <p:blipFill>
          <a:blip r:embed="rId6"/>
          <a:stretch>
            <a:fillRect/>
          </a:stretch>
        </p:blipFill>
        <p:spPr>
          <a:xfrm>
            <a:off x="7756244" y="5601809"/>
            <a:ext cx="2838846" cy="495369"/>
          </a:xfrm>
          <a:prstGeom prst="rect">
            <a:avLst/>
          </a:prstGeom>
        </p:spPr>
      </p:pic>
      <p:pic>
        <p:nvPicPr>
          <p:cNvPr id="15" name="Picture 14">
            <a:extLst>
              <a:ext uri="{FF2B5EF4-FFF2-40B4-BE49-F238E27FC236}">
                <a16:creationId xmlns:a16="http://schemas.microsoft.com/office/drawing/2014/main" id="{991C4DF5-78B4-361E-DDFD-5E8B08096AD1}"/>
              </a:ext>
            </a:extLst>
          </p:cNvPr>
          <p:cNvPicPr>
            <a:picLocks noChangeAspect="1"/>
          </p:cNvPicPr>
          <p:nvPr/>
        </p:nvPicPr>
        <p:blipFill>
          <a:blip r:embed="rId7"/>
          <a:stretch>
            <a:fillRect/>
          </a:stretch>
        </p:blipFill>
        <p:spPr>
          <a:xfrm>
            <a:off x="6841716" y="5439861"/>
            <a:ext cx="914528" cy="819264"/>
          </a:xfrm>
          <a:prstGeom prst="rect">
            <a:avLst/>
          </a:prstGeom>
        </p:spPr>
      </p:pic>
      <p:sp>
        <p:nvSpPr>
          <p:cNvPr id="17" name="TextBox 16">
            <a:extLst>
              <a:ext uri="{FF2B5EF4-FFF2-40B4-BE49-F238E27FC236}">
                <a16:creationId xmlns:a16="http://schemas.microsoft.com/office/drawing/2014/main" id="{4C44646E-AFF1-91E6-BF31-C05F48038128}"/>
              </a:ext>
            </a:extLst>
          </p:cNvPr>
          <p:cNvSpPr txBox="1"/>
          <p:nvPr/>
        </p:nvSpPr>
        <p:spPr>
          <a:xfrm>
            <a:off x="200530" y="6509007"/>
            <a:ext cx="3767446"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https://www.portoflittlerock.com/</a:t>
            </a:r>
            <a:r>
              <a:rPr lang="en-US" sz="1100" u="sng" dirty="0">
                <a:solidFill>
                  <a:srgbClr val="0070C0"/>
                </a:solidFill>
                <a:latin typeface="Arial" panose="020B0604020202020204" pitchFamily="34" charset="0"/>
                <a:cs typeface="Arial" panose="020B0604020202020204" pitchFamily="34" charset="0"/>
              </a:rPr>
              <a:t> </a:t>
            </a:r>
          </a:p>
        </p:txBody>
      </p:sp>
      <p:sp>
        <p:nvSpPr>
          <p:cNvPr id="18" name="Google Shape;233;p33">
            <a:extLst>
              <a:ext uri="{FF2B5EF4-FFF2-40B4-BE49-F238E27FC236}">
                <a16:creationId xmlns:a16="http://schemas.microsoft.com/office/drawing/2014/main" id="{B1686D87-94AD-3E50-FB1D-C9EA088FB834}"/>
              </a:ext>
            </a:extLst>
          </p:cNvPr>
          <p:cNvSpPr txBox="1">
            <a:spLocks/>
          </p:cNvSpPr>
          <p:nvPr/>
        </p:nvSpPr>
        <p:spPr>
          <a:xfrm>
            <a:off x="10830297" y="6457250"/>
            <a:ext cx="41442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30</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pic>
        <p:nvPicPr>
          <p:cNvPr id="7" name="Picture 6">
            <a:extLst>
              <a:ext uri="{FF2B5EF4-FFF2-40B4-BE49-F238E27FC236}">
                <a16:creationId xmlns:a16="http://schemas.microsoft.com/office/drawing/2014/main" id="{B86B62FE-7BE3-4B33-DD87-5AD3FBD0B697}"/>
              </a:ext>
            </a:extLst>
          </p:cNvPr>
          <p:cNvPicPr>
            <a:picLocks noChangeAspect="1"/>
          </p:cNvPicPr>
          <p:nvPr/>
        </p:nvPicPr>
        <p:blipFill>
          <a:blip r:embed="rId9"/>
          <a:stretch>
            <a:fillRect/>
          </a:stretch>
        </p:blipFill>
        <p:spPr>
          <a:xfrm>
            <a:off x="9802433" y="3366477"/>
            <a:ext cx="1811745" cy="612542"/>
          </a:xfrm>
          <a:prstGeom prst="rect">
            <a:avLst/>
          </a:prstGeom>
        </p:spPr>
      </p:pic>
    </p:spTree>
    <p:extLst>
      <p:ext uri="{BB962C8B-B14F-4D97-AF65-F5344CB8AC3E}">
        <p14:creationId xmlns:p14="http://schemas.microsoft.com/office/powerpoint/2010/main" val="669432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oogle Shape;276;p39">
            <a:extLst>
              <a:ext uri="{FF2B5EF4-FFF2-40B4-BE49-F238E27FC236}">
                <a16:creationId xmlns:a16="http://schemas.microsoft.com/office/drawing/2014/main" id="{3000FFC7-3A04-478E-BC15-92B5E5E1890A}"/>
              </a:ext>
            </a:extLst>
          </p:cNvPr>
          <p:cNvCxnSpPr>
            <a:cxnSpLocks/>
          </p:cNvCxnSpPr>
          <p:nvPr/>
        </p:nvCxnSpPr>
        <p:spPr>
          <a:xfrm>
            <a:off x="0" y="644132"/>
            <a:ext cx="12192000" cy="0"/>
          </a:xfrm>
          <a:prstGeom prst="straightConnector1">
            <a:avLst/>
          </a:prstGeom>
          <a:noFill/>
          <a:ln w="57150" cap="flat" cmpd="sng">
            <a:solidFill>
              <a:srgbClr val="333333"/>
            </a:solidFill>
            <a:prstDash val="solid"/>
            <a:round/>
            <a:headEnd type="none" w="sm" len="sm"/>
            <a:tailEnd type="none" w="sm" len="sm"/>
          </a:ln>
        </p:spPr>
      </p:cxnSp>
      <p:sp>
        <p:nvSpPr>
          <p:cNvPr id="11" name="TextBox 10">
            <a:extLst>
              <a:ext uri="{FF2B5EF4-FFF2-40B4-BE49-F238E27FC236}">
                <a16:creationId xmlns:a16="http://schemas.microsoft.com/office/drawing/2014/main" id="{2B58D7B8-CFE8-418E-8F3E-D603F1022CC7}"/>
              </a:ext>
            </a:extLst>
          </p:cNvPr>
          <p:cNvSpPr txBox="1"/>
          <p:nvPr/>
        </p:nvSpPr>
        <p:spPr>
          <a:xfrm>
            <a:off x="557350" y="6192"/>
            <a:ext cx="10864338" cy="461665"/>
          </a:xfrm>
          <a:prstGeom prst="rect">
            <a:avLst/>
          </a:prstGeom>
          <a:noFill/>
        </p:spPr>
        <p:txBody>
          <a:bodyPr wrap="square" rtlCol="0">
            <a:spAutoFit/>
          </a:bodyPr>
          <a:lstStyle/>
          <a:p>
            <a:pPr algn="ctr"/>
            <a:r>
              <a:rPr lang="en-US" sz="2400" b="1" i="0" dirty="0">
                <a:solidFill>
                  <a:srgbClr val="C00000"/>
                </a:solidFill>
                <a:effectLst/>
                <a:latin typeface="Arial" panose="020B0604020202020204" pitchFamily="34" charset="0"/>
                <a:cs typeface="Arial" panose="020B0604020202020204" pitchFamily="34" charset="0"/>
              </a:rPr>
              <a:t>Tractor Supply to Invest $100 Million in New Arkansas Distribution Center</a:t>
            </a:r>
          </a:p>
        </p:txBody>
      </p:sp>
      <p:sp>
        <p:nvSpPr>
          <p:cNvPr id="4" name="TextBox 3">
            <a:extLst>
              <a:ext uri="{FF2B5EF4-FFF2-40B4-BE49-F238E27FC236}">
                <a16:creationId xmlns:a16="http://schemas.microsoft.com/office/drawing/2014/main" id="{130BE651-4CC4-4AC1-A647-A1D31A7B7425}"/>
              </a:ext>
            </a:extLst>
          </p:cNvPr>
          <p:cNvSpPr txBox="1"/>
          <p:nvPr/>
        </p:nvSpPr>
        <p:spPr>
          <a:xfrm>
            <a:off x="475747" y="1511885"/>
            <a:ext cx="4322540" cy="5339923"/>
          </a:xfrm>
          <a:prstGeom prst="rect">
            <a:avLst/>
          </a:prstGeom>
          <a:noFill/>
        </p:spPr>
        <p:txBody>
          <a:bodyPr wrap="square" rtlCol="0">
            <a:spAutoFit/>
          </a:bodyPr>
          <a:lstStyle/>
          <a:p>
            <a:pPr algn="l"/>
            <a:endParaRPr lang="en-US" sz="1400" b="1" dirty="0">
              <a:latin typeface="+mj-lt"/>
              <a:cs typeface="Arial" panose="020B0604020202020204" pitchFamily="34" charset="0"/>
            </a:endParaRPr>
          </a:p>
          <a:p>
            <a:pPr algn="l" fontAlgn="base"/>
            <a:r>
              <a:rPr lang="en-US" sz="1300" b="0" i="0" dirty="0">
                <a:effectLst/>
                <a:latin typeface="Arial" panose="020B0604020202020204" pitchFamily="34" charset="0"/>
                <a:cs typeface="Arial" panose="020B0604020202020204" pitchFamily="34" charset="0"/>
              </a:rPr>
              <a:t>Tractor Supply Company</a:t>
            </a:r>
            <a:r>
              <a:rPr lang="en-US" sz="1300" b="1" i="0" dirty="0">
                <a:effectLst/>
                <a:latin typeface="Arial" panose="020B0604020202020204" pitchFamily="34" charset="0"/>
                <a:cs typeface="Arial" panose="020B0604020202020204" pitchFamily="34" charset="0"/>
              </a:rPr>
              <a:t> </a:t>
            </a:r>
            <a:r>
              <a:rPr lang="en-US" sz="1300" b="0" i="0" dirty="0">
                <a:effectLst/>
                <a:latin typeface="Arial" panose="020B0604020202020204" pitchFamily="34" charset="0"/>
                <a:cs typeface="Arial" panose="020B0604020202020204" pitchFamily="34" charset="0"/>
              </a:rPr>
              <a:t>(NASDAQ: </a:t>
            </a:r>
            <a:r>
              <a:rPr lang="en-US" sz="1300" b="0" i="0" u="none" strike="noStrike" dirty="0">
                <a:solidFill>
                  <a:srgbClr val="CE202F"/>
                </a:solidFill>
                <a:effectLst/>
                <a:latin typeface="Arial" panose="020B0604020202020204" pitchFamily="34" charset="0"/>
                <a:cs typeface="Arial" panose="020B0604020202020204" pitchFamily="34" charset="0"/>
                <a:hlinkClick r:id="rId2"/>
              </a:rPr>
              <a:t>TSCO</a:t>
            </a:r>
            <a:r>
              <a:rPr lang="en-US" sz="1300" b="0" i="0" dirty="0">
                <a:effectLst/>
                <a:latin typeface="Arial" panose="020B0604020202020204" pitchFamily="34" charset="0"/>
                <a:cs typeface="Arial" panose="020B0604020202020204" pitchFamily="34" charset="0"/>
              </a:rPr>
              <a:t>), the largest rural lifestyle retailer in the United States, today announced it intends to build </a:t>
            </a:r>
            <a:r>
              <a:rPr lang="en-US" sz="1300" b="1" i="0" dirty="0">
                <a:effectLst/>
                <a:highlight>
                  <a:srgbClr val="FFFF00"/>
                </a:highlight>
                <a:latin typeface="Arial" panose="020B0604020202020204" pitchFamily="34" charset="0"/>
                <a:cs typeface="Arial" panose="020B0604020202020204" pitchFamily="34" charset="0"/>
              </a:rPr>
              <a:t>a new distribution center in Maumelle, Arkansas</a:t>
            </a:r>
            <a:r>
              <a:rPr lang="en-US" sz="1300" b="0" i="0" dirty="0">
                <a:effectLst/>
                <a:latin typeface="Arial" panose="020B0604020202020204" pitchFamily="34" charset="0"/>
                <a:cs typeface="Arial" panose="020B0604020202020204" pitchFamily="34" charset="0"/>
              </a:rPr>
              <a:t>.</a:t>
            </a:r>
            <a:r>
              <a:rPr lang="en-US" sz="1300" b="0" i="0" dirty="0">
                <a:solidFill>
                  <a:srgbClr val="58585A"/>
                </a:solidFill>
                <a:effectLst/>
                <a:latin typeface="Arial" panose="020B0604020202020204" pitchFamily="34" charset="0"/>
                <a:cs typeface="Arial" panose="020B0604020202020204" pitchFamily="34" charset="0"/>
              </a:rPr>
              <a:t> </a:t>
            </a:r>
            <a:r>
              <a:rPr lang="en-US" sz="1300" b="1" i="0" dirty="0">
                <a:solidFill>
                  <a:srgbClr val="C21F26"/>
                </a:solidFill>
                <a:effectLst/>
                <a:latin typeface="Arial" panose="020B0604020202020204" pitchFamily="34" charset="0"/>
                <a:cs typeface="Arial" panose="020B0604020202020204" pitchFamily="34" charset="0"/>
              </a:rPr>
              <a:t>The approximately 900,000 square foot distribution center represents an initial investment of about $100 million.  The facility is anticipated to create more than 450 new full-time jobs by the end of 2023 and service about 250 Tractor Supply stores at full capacity. </a:t>
            </a:r>
            <a:r>
              <a:rPr lang="en-US" sz="1300" b="0" i="0" dirty="0">
                <a:solidFill>
                  <a:srgbClr val="58585A"/>
                </a:solidFill>
                <a:effectLst/>
                <a:latin typeface="Arial" panose="020B0604020202020204" pitchFamily="34" charset="0"/>
                <a:cs typeface="Arial" panose="020B0604020202020204" pitchFamily="34" charset="0"/>
              </a:rPr>
              <a:t> </a:t>
            </a:r>
            <a:r>
              <a:rPr lang="en-US" sz="1300" b="0" i="0" dirty="0">
                <a:effectLst/>
                <a:latin typeface="Arial" panose="020B0604020202020204" pitchFamily="34" charset="0"/>
                <a:cs typeface="Arial" panose="020B0604020202020204" pitchFamily="34" charset="0"/>
              </a:rPr>
              <a:t>Construction is currently scheduled to begin in the middle of 2022, with an anticipated completion in late 2023.</a:t>
            </a:r>
          </a:p>
          <a:p>
            <a:pPr algn="l" fontAlgn="base"/>
            <a:endParaRPr lang="en-US" sz="1300" dirty="0">
              <a:latin typeface="Arial" panose="020B0604020202020204" pitchFamily="34" charset="0"/>
              <a:cs typeface="Arial" panose="020B0604020202020204" pitchFamily="34" charset="0"/>
            </a:endParaRPr>
          </a:p>
          <a:p>
            <a:pPr algn="l"/>
            <a:r>
              <a:rPr lang="en-US" sz="1300" b="0" i="0" dirty="0">
                <a:effectLst/>
                <a:latin typeface="Arial" panose="020B0604020202020204" pitchFamily="34" charset="0"/>
                <a:cs typeface="Arial" panose="020B0604020202020204" pitchFamily="34" charset="0"/>
              </a:rPr>
              <a:t>From the beginning of the site search, Tractor Supply and JLL, a leading professional services firm that specializes in real estate and investment management, worked closely on the project with the State of Arkansas, Maumelle city officials, and Chris Murphy, Senior Project Manager with Entergy Arkansas.  In 2019, Murphy and Tandee White, also with Entergy Arkansas, partnered with the city to </a:t>
            </a:r>
            <a:r>
              <a:rPr lang="en-US" sz="1300" b="1" i="0" dirty="0">
                <a:solidFill>
                  <a:srgbClr val="C21F26"/>
                </a:solidFill>
                <a:effectLst/>
                <a:latin typeface="Arial" panose="020B0604020202020204" pitchFamily="34" charset="0"/>
                <a:cs typeface="Arial" panose="020B0604020202020204" pitchFamily="34" charset="0"/>
              </a:rPr>
              <a:t>certify the tract as a “Select Site” resulting in a more efficient site due diligence process for Tractor Supply.</a:t>
            </a:r>
          </a:p>
          <a:p>
            <a:pPr algn="l"/>
            <a:endParaRPr lang="en-US" sz="1400" b="0" i="0" dirty="0">
              <a:solidFill>
                <a:srgbClr val="58585A"/>
              </a:solidFill>
              <a:effectLst/>
              <a:latin typeface="+mj-lt"/>
            </a:endParaRPr>
          </a:p>
          <a:p>
            <a:pPr algn="l" fontAlgn="base"/>
            <a:endParaRPr lang="en-US" sz="1400" b="0" i="0" dirty="0">
              <a:solidFill>
                <a:srgbClr val="352E27"/>
              </a:solidFill>
              <a:effectLst/>
              <a:latin typeface="+mj-lt"/>
            </a:endParaRPr>
          </a:p>
        </p:txBody>
      </p:sp>
      <p:sp>
        <p:nvSpPr>
          <p:cNvPr id="17" name="TextBox 16">
            <a:extLst>
              <a:ext uri="{FF2B5EF4-FFF2-40B4-BE49-F238E27FC236}">
                <a16:creationId xmlns:a16="http://schemas.microsoft.com/office/drawing/2014/main" id="{1E525AB9-8033-49A7-9C80-4543BA342910}"/>
              </a:ext>
            </a:extLst>
          </p:cNvPr>
          <p:cNvSpPr txBox="1"/>
          <p:nvPr/>
        </p:nvSpPr>
        <p:spPr>
          <a:xfrm>
            <a:off x="73994" y="6538995"/>
            <a:ext cx="10303452" cy="261610"/>
          </a:xfrm>
          <a:prstGeom prst="rect">
            <a:avLst/>
          </a:prstGeom>
          <a:noFill/>
        </p:spPr>
        <p:txBody>
          <a:bodyPr wrap="square">
            <a:spAutoFit/>
          </a:bodyPr>
          <a:lstStyle/>
          <a:p>
            <a:r>
              <a:rPr lang="en-US" sz="1100" u="sng" dirty="0">
                <a:latin typeface="Arial" panose="020B0604020202020204" pitchFamily="34" charset="0"/>
                <a:cs typeface="Arial" panose="020B0604020202020204" pitchFamily="34" charset="0"/>
                <a:hlinkClick r:id="rId3"/>
              </a:rPr>
              <a:t>https://www.arkansasedc.com/news-events/newsroom/detail/2022/01/26/tractor-supply-company-announces-new-distribution-center-in-arkansas</a:t>
            </a:r>
            <a:r>
              <a:rPr lang="en-US" sz="1100" u="sng" dirty="0">
                <a:latin typeface="Arial" panose="020B0604020202020204" pitchFamily="34" charset="0"/>
                <a:cs typeface="Arial" panose="020B0604020202020204" pitchFamily="34" charset="0"/>
              </a:rPr>
              <a:t> </a:t>
            </a:r>
          </a:p>
        </p:txBody>
      </p:sp>
      <p:pic>
        <p:nvPicPr>
          <p:cNvPr id="3" name="Picture 2" descr="A picture containing text, sky, outdoor, sign&#10;&#10;Description automatically generated">
            <a:extLst>
              <a:ext uri="{FF2B5EF4-FFF2-40B4-BE49-F238E27FC236}">
                <a16:creationId xmlns:a16="http://schemas.microsoft.com/office/drawing/2014/main" id="{5D077278-BF16-4376-B2C2-941E04C9ED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8533" y="1675312"/>
            <a:ext cx="2985625" cy="1862365"/>
          </a:xfrm>
          <a:prstGeom prst="rect">
            <a:avLst/>
          </a:prstGeom>
          <a:ln w="19050">
            <a:solidFill>
              <a:schemeClr val="tx1"/>
            </a:solidFill>
          </a:ln>
        </p:spPr>
      </p:pic>
      <p:pic>
        <p:nvPicPr>
          <p:cNvPr id="7" name="Picture 6">
            <a:extLst>
              <a:ext uri="{FF2B5EF4-FFF2-40B4-BE49-F238E27FC236}">
                <a16:creationId xmlns:a16="http://schemas.microsoft.com/office/drawing/2014/main" id="{2D688458-720C-E6D6-9702-C9B5F4B6FF46}"/>
              </a:ext>
            </a:extLst>
          </p:cNvPr>
          <p:cNvPicPr>
            <a:picLocks noChangeAspect="1"/>
          </p:cNvPicPr>
          <p:nvPr/>
        </p:nvPicPr>
        <p:blipFill>
          <a:blip r:embed="rId5"/>
          <a:stretch>
            <a:fillRect/>
          </a:stretch>
        </p:blipFill>
        <p:spPr>
          <a:xfrm>
            <a:off x="5028533" y="3561666"/>
            <a:ext cx="2145899" cy="2311606"/>
          </a:xfrm>
          <a:prstGeom prst="rect">
            <a:avLst/>
          </a:prstGeom>
          <a:ln w="12700">
            <a:solidFill>
              <a:schemeClr val="tx1"/>
            </a:solidFill>
          </a:ln>
        </p:spPr>
      </p:pic>
      <p:sp>
        <p:nvSpPr>
          <p:cNvPr id="8" name="TextBox 7">
            <a:extLst>
              <a:ext uri="{FF2B5EF4-FFF2-40B4-BE49-F238E27FC236}">
                <a16:creationId xmlns:a16="http://schemas.microsoft.com/office/drawing/2014/main" id="{E76F0866-C95D-31E2-0634-EA706FEB4FFF}"/>
              </a:ext>
            </a:extLst>
          </p:cNvPr>
          <p:cNvSpPr txBox="1"/>
          <p:nvPr/>
        </p:nvSpPr>
        <p:spPr>
          <a:xfrm>
            <a:off x="7013363" y="4562622"/>
            <a:ext cx="1171469" cy="646331"/>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US" sz="1200" dirty="0"/>
              <a:t>Part of Little Rock, North Little Rock MSA</a:t>
            </a:r>
          </a:p>
        </p:txBody>
      </p:sp>
      <p:sp>
        <p:nvSpPr>
          <p:cNvPr id="2" name="Google Shape;233;p33">
            <a:extLst>
              <a:ext uri="{FF2B5EF4-FFF2-40B4-BE49-F238E27FC236}">
                <a16:creationId xmlns:a16="http://schemas.microsoft.com/office/drawing/2014/main" id="{D44BA18D-674E-B475-1E67-E9A26378FE87}"/>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31</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9" name="TextBox 8">
            <a:extLst>
              <a:ext uri="{FF2B5EF4-FFF2-40B4-BE49-F238E27FC236}">
                <a16:creationId xmlns:a16="http://schemas.microsoft.com/office/drawing/2014/main" id="{B2B1BF58-2FD2-0B89-112B-B0F77DB9EAA4}"/>
              </a:ext>
            </a:extLst>
          </p:cNvPr>
          <p:cNvSpPr txBox="1"/>
          <p:nvPr/>
        </p:nvSpPr>
        <p:spPr>
          <a:xfrm>
            <a:off x="8366146" y="1144740"/>
            <a:ext cx="3170716" cy="4893647"/>
          </a:xfrm>
          <a:prstGeom prst="rect">
            <a:avLst/>
          </a:prstGeom>
          <a:noFill/>
        </p:spPr>
        <p:txBody>
          <a:bodyPr wrap="square">
            <a:spAutoFit/>
          </a:bodyPr>
          <a:lstStyle/>
          <a:p>
            <a:r>
              <a:rPr lang="en-US" sz="1300" dirty="0">
                <a:latin typeface="Arial" panose="020B0604020202020204" pitchFamily="34" charset="0"/>
                <a:cs typeface="Arial" panose="020B0604020202020204" pitchFamily="34" charset="0"/>
              </a:rPr>
              <a:t>“We have added more than 26,000 new jobs to the state’s economy since 2015, and the creation of 450 full-time jobs will continue to boost to the state’s economy and make a big impact on Arkansas families,” Arkansas Governor Asa Hutchinson said.  “Arkansas has a dedicated and skilled workforce that is ready to meet Tractor Supply Company’s needs as they embark on this newest expansion.  We wish the company well as they grow and expand in Arkansas, and we are here to help them however we can.”</a:t>
            </a:r>
          </a:p>
          <a:p>
            <a:endParaRPr lang="en-US" sz="1300" dirty="0">
              <a:latin typeface="Arial" panose="020B0604020202020204" pitchFamily="34" charset="0"/>
              <a:cs typeface="Arial" panose="020B0604020202020204" pitchFamily="34" charset="0"/>
            </a:endParaRPr>
          </a:p>
          <a:p>
            <a:r>
              <a:rPr lang="en-US" sz="1300" dirty="0">
                <a:latin typeface="Arial" panose="020B0604020202020204" pitchFamily="34" charset="0"/>
                <a:cs typeface="Arial" panose="020B0604020202020204" pitchFamily="34" charset="0"/>
              </a:rPr>
              <a:t>“This is terrific news for central Arkansas and the City of Maumelle. Tractor Supply’s new distribution center creates hundreds of new jobs for the region and once again demonstrates the strength of Arkansas’s workforce and the attractiveness of our location, infrastructure, and quality of life,” said Arkansas Lt. Governor Tim Griffin. </a:t>
            </a:r>
          </a:p>
        </p:txBody>
      </p:sp>
      <p:sp>
        <p:nvSpPr>
          <p:cNvPr id="12" name="TextBox 11">
            <a:extLst>
              <a:ext uri="{FF2B5EF4-FFF2-40B4-BE49-F238E27FC236}">
                <a16:creationId xmlns:a16="http://schemas.microsoft.com/office/drawing/2014/main" id="{4ACCAE70-944B-199E-0647-91E3CA6EDE9B}"/>
              </a:ext>
            </a:extLst>
          </p:cNvPr>
          <p:cNvSpPr txBox="1"/>
          <p:nvPr/>
        </p:nvSpPr>
        <p:spPr>
          <a:xfrm>
            <a:off x="360735" y="930240"/>
            <a:ext cx="7659867" cy="646331"/>
          </a:xfrm>
          <a:prstGeom prst="rect">
            <a:avLst/>
          </a:prstGeom>
          <a:noFill/>
          <a:ln w="19050">
            <a:solidFill>
              <a:schemeClr val="tx1"/>
            </a:solidFill>
          </a:ln>
        </p:spPr>
        <p:txBody>
          <a:bodyPr wrap="square">
            <a:spAutoFit/>
          </a:bodyPr>
          <a:lstStyle/>
          <a:p>
            <a:r>
              <a:rPr lang="en-US" dirty="0">
                <a:solidFill>
                  <a:srgbClr val="0070C0"/>
                </a:solidFill>
                <a:latin typeface="Arial" panose="020B0604020202020204" pitchFamily="34" charset="0"/>
                <a:cs typeface="Arial" panose="020B0604020202020204" pitchFamily="34" charset="0"/>
              </a:rPr>
              <a:t>Tractor Supply Company Announces New Distribution Center in Arkansas</a:t>
            </a:r>
          </a:p>
          <a:p>
            <a:r>
              <a:rPr lang="en-US" dirty="0">
                <a:solidFill>
                  <a:srgbClr val="0070C0"/>
                </a:solidFill>
                <a:latin typeface="Arial" panose="020B0604020202020204" pitchFamily="34" charset="0"/>
                <a:cs typeface="Arial" panose="020B0604020202020204" pitchFamily="34" charset="0"/>
              </a:rPr>
              <a:t>Arkansas Economic Development Commission | January 26, 2022</a:t>
            </a:r>
          </a:p>
        </p:txBody>
      </p:sp>
    </p:spTree>
    <p:extLst>
      <p:ext uri="{BB962C8B-B14F-4D97-AF65-F5344CB8AC3E}">
        <p14:creationId xmlns:p14="http://schemas.microsoft.com/office/powerpoint/2010/main" val="3355487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44E5A7-1C7D-4567-8945-6922CB8E4667}"/>
              </a:ext>
            </a:extLst>
          </p:cNvPr>
          <p:cNvPicPr>
            <a:picLocks noChangeAspect="1"/>
          </p:cNvPicPr>
          <p:nvPr/>
        </p:nvPicPr>
        <p:blipFill>
          <a:blip r:embed="rId2"/>
          <a:stretch>
            <a:fillRect/>
          </a:stretch>
        </p:blipFill>
        <p:spPr>
          <a:xfrm>
            <a:off x="254620" y="1860176"/>
            <a:ext cx="3781953" cy="4115374"/>
          </a:xfrm>
          <a:prstGeom prst="rect">
            <a:avLst/>
          </a:prstGeom>
          <a:ln w="12700">
            <a:solidFill>
              <a:schemeClr val="tx1"/>
            </a:solidFill>
          </a:ln>
        </p:spPr>
      </p:pic>
      <p:sp>
        <p:nvSpPr>
          <p:cNvPr id="11" name="TextBox 10">
            <a:extLst>
              <a:ext uri="{FF2B5EF4-FFF2-40B4-BE49-F238E27FC236}">
                <a16:creationId xmlns:a16="http://schemas.microsoft.com/office/drawing/2014/main" id="{B14E05EF-F997-4FFB-82F3-6D14F517B941}"/>
              </a:ext>
            </a:extLst>
          </p:cNvPr>
          <p:cNvSpPr txBox="1"/>
          <p:nvPr/>
        </p:nvSpPr>
        <p:spPr>
          <a:xfrm>
            <a:off x="127881" y="6518267"/>
            <a:ext cx="609399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3"/>
              </a:rPr>
              <a:t>https://siteselection.com/digitalEdition/2022/jan/#page=72</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0F1CEE0C-5889-4228-8920-2F04A9F40344}"/>
              </a:ext>
            </a:extLst>
          </p:cNvPr>
          <p:cNvPicPr>
            <a:picLocks noChangeAspect="1"/>
          </p:cNvPicPr>
          <p:nvPr/>
        </p:nvPicPr>
        <p:blipFill>
          <a:blip r:embed="rId4"/>
          <a:stretch>
            <a:fillRect/>
          </a:stretch>
        </p:blipFill>
        <p:spPr>
          <a:xfrm>
            <a:off x="4331331" y="1346571"/>
            <a:ext cx="5326632" cy="1159673"/>
          </a:xfrm>
          <a:prstGeom prst="rect">
            <a:avLst/>
          </a:prstGeom>
        </p:spPr>
      </p:pic>
      <p:pic>
        <p:nvPicPr>
          <p:cNvPr id="8" name="Picture 7">
            <a:extLst>
              <a:ext uri="{FF2B5EF4-FFF2-40B4-BE49-F238E27FC236}">
                <a16:creationId xmlns:a16="http://schemas.microsoft.com/office/drawing/2014/main" id="{64CE2D6C-87C9-41E8-B060-F129E98AEDE3}"/>
              </a:ext>
            </a:extLst>
          </p:cNvPr>
          <p:cNvPicPr>
            <a:picLocks noChangeAspect="1"/>
          </p:cNvPicPr>
          <p:nvPr/>
        </p:nvPicPr>
        <p:blipFill>
          <a:blip r:embed="rId5"/>
          <a:stretch>
            <a:fillRect/>
          </a:stretch>
        </p:blipFill>
        <p:spPr>
          <a:xfrm>
            <a:off x="4331331" y="2596935"/>
            <a:ext cx="3529337" cy="3564281"/>
          </a:xfrm>
          <a:prstGeom prst="rect">
            <a:avLst/>
          </a:prstGeom>
        </p:spPr>
      </p:pic>
      <p:pic>
        <p:nvPicPr>
          <p:cNvPr id="12" name="Picture 11">
            <a:extLst>
              <a:ext uri="{FF2B5EF4-FFF2-40B4-BE49-F238E27FC236}">
                <a16:creationId xmlns:a16="http://schemas.microsoft.com/office/drawing/2014/main" id="{B647C271-858E-4CDA-8390-B58A0D2AC5D1}"/>
              </a:ext>
            </a:extLst>
          </p:cNvPr>
          <p:cNvPicPr>
            <a:picLocks noChangeAspect="1"/>
          </p:cNvPicPr>
          <p:nvPr/>
        </p:nvPicPr>
        <p:blipFill>
          <a:blip r:embed="rId6"/>
          <a:stretch>
            <a:fillRect/>
          </a:stretch>
        </p:blipFill>
        <p:spPr>
          <a:xfrm>
            <a:off x="8155426" y="2725794"/>
            <a:ext cx="3667066" cy="3133940"/>
          </a:xfrm>
          <a:prstGeom prst="rect">
            <a:avLst/>
          </a:prstGeom>
        </p:spPr>
      </p:pic>
      <p:sp>
        <p:nvSpPr>
          <p:cNvPr id="14" name="Arrow: Right 13">
            <a:extLst>
              <a:ext uri="{FF2B5EF4-FFF2-40B4-BE49-F238E27FC236}">
                <a16:creationId xmlns:a16="http://schemas.microsoft.com/office/drawing/2014/main" id="{B68A7874-6775-437F-A4CB-C11FA81E27F3}"/>
              </a:ext>
            </a:extLst>
          </p:cNvPr>
          <p:cNvSpPr/>
          <p:nvPr/>
        </p:nvSpPr>
        <p:spPr>
          <a:xfrm rot="10800000" flipH="1">
            <a:off x="7814720" y="3634004"/>
            <a:ext cx="340706" cy="360443"/>
          </a:xfrm>
          <a:prstGeom prst="rightArrow">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 name="TextBox 1">
            <a:extLst>
              <a:ext uri="{FF2B5EF4-FFF2-40B4-BE49-F238E27FC236}">
                <a16:creationId xmlns:a16="http://schemas.microsoft.com/office/drawing/2014/main" id="{F97CBE98-63DE-40BD-85C9-8D1B2158EA13}"/>
              </a:ext>
            </a:extLst>
          </p:cNvPr>
          <p:cNvSpPr txBox="1"/>
          <p:nvPr/>
        </p:nvSpPr>
        <p:spPr>
          <a:xfrm>
            <a:off x="964036" y="1317459"/>
            <a:ext cx="21494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Greensboro NC</a:t>
            </a:r>
          </a:p>
        </p:txBody>
      </p:sp>
      <p:cxnSp>
        <p:nvCxnSpPr>
          <p:cNvPr id="6" name="Straight Connector 5">
            <a:extLst>
              <a:ext uri="{FF2B5EF4-FFF2-40B4-BE49-F238E27FC236}">
                <a16:creationId xmlns:a16="http://schemas.microsoft.com/office/drawing/2014/main" id="{43BDF17F-3259-4AC6-A985-7A41C6254CAF}"/>
              </a:ext>
            </a:extLst>
          </p:cNvPr>
          <p:cNvCxnSpPr>
            <a:cxnSpLocks/>
          </p:cNvCxnSpPr>
          <p:nvPr/>
        </p:nvCxnSpPr>
        <p:spPr>
          <a:xfrm>
            <a:off x="9988959" y="5140077"/>
            <a:ext cx="1509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3DFB278-F072-492B-8B76-E713754B84AE}"/>
              </a:ext>
            </a:extLst>
          </p:cNvPr>
          <p:cNvCxnSpPr>
            <a:cxnSpLocks/>
          </p:cNvCxnSpPr>
          <p:nvPr/>
        </p:nvCxnSpPr>
        <p:spPr>
          <a:xfrm>
            <a:off x="8201135" y="5485214"/>
            <a:ext cx="357564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4AC139-28D9-4EFC-8B1D-F4E4278B5CF6}"/>
              </a:ext>
            </a:extLst>
          </p:cNvPr>
          <p:cNvCxnSpPr>
            <a:cxnSpLocks/>
          </p:cNvCxnSpPr>
          <p:nvPr/>
        </p:nvCxnSpPr>
        <p:spPr>
          <a:xfrm>
            <a:off x="8201788" y="5762989"/>
            <a:ext cx="329706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725E1CE-C3D6-449E-B88F-460F599002A4}"/>
              </a:ext>
            </a:extLst>
          </p:cNvPr>
          <p:cNvCxnSpPr/>
          <p:nvPr/>
        </p:nvCxnSpPr>
        <p:spPr>
          <a:xfrm>
            <a:off x="5610777" y="5113952"/>
            <a:ext cx="179317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Google Shape;276;p39">
            <a:extLst>
              <a:ext uri="{FF2B5EF4-FFF2-40B4-BE49-F238E27FC236}">
                <a16:creationId xmlns:a16="http://schemas.microsoft.com/office/drawing/2014/main" id="{DA598F46-A0B2-4532-83C8-827F1F970F2E}"/>
              </a:ext>
            </a:extLst>
          </p:cNvPr>
          <p:cNvCxnSpPr>
            <a:cxnSpLocks/>
          </p:cNvCxnSpPr>
          <p:nvPr/>
        </p:nvCxnSpPr>
        <p:spPr>
          <a:xfrm>
            <a:off x="-1" y="940322"/>
            <a:ext cx="12192000" cy="0"/>
          </a:xfrm>
          <a:prstGeom prst="straightConnector1">
            <a:avLst/>
          </a:prstGeom>
          <a:noFill/>
          <a:ln w="57150" cap="flat" cmpd="sng">
            <a:solidFill>
              <a:srgbClr val="333333"/>
            </a:solidFill>
            <a:prstDash val="solid"/>
            <a:round/>
            <a:headEnd type="none" w="sm" len="sm"/>
            <a:tailEnd type="none" w="sm" len="sm"/>
          </a:ln>
        </p:spPr>
      </p:cxnSp>
      <p:sp>
        <p:nvSpPr>
          <p:cNvPr id="19" name="TextBox 18">
            <a:extLst>
              <a:ext uri="{FF2B5EF4-FFF2-40B4-BE49-F238E27FC236}">
                <a16:creationId xmlns:a16="http://schemas.microsoft.com/office/drawing/2014/main" id="{172C786A-15D4-48A9-AFBE-71804E0385D7}"/>
              </a:ext>
            </a:extLst>
          </p:cNvPr>
          <p:cNvSpPr txBox="1"/>
          <p:nvPr/>
        </p:nvSpPr>
        <p:spPr>
          <a:xfrm>
            <a:off x="1881840" y="251319"/>
            <a:ext cx="868006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TOYOTO doubles back to NC for “Runner-Up” site</a:t>
            </a:r>
            <a:endParaRPr kumimoji="0" lang="en-US" sz="1800" b="0" i="0" u="none" strike="noStrike" kern="1200" cap="none" spc="0" normalizeH="0" baseline="0" noProof="0" dirty="0">
              <a:ln>
                <a:noFill/>
              </a:ln>
              <a:solidFill>
                <a:srgbClr val="333333"/>
              </a:solidFill>
              <a:effectLst/>
              <a:uLnTx/>
              <a:uFillTx/>
              <a:latin typeface="Arial" panose="020B0604020202020204"/>
              <a:ea typeface="+mn-ea"/>
              <a:cs typeface="+mn-cs"/>
            </a:endParaRPr>
          </a:p>
        </p:txBody>
      </p:sp>
      <p:sp>
        <p:nvSpPr>
          <p:cNvPr id="20" name="Google Shape;233;p33">
            <a:extLst>
              <a:ext uri="{FF2B5EF4-FFF2-40B4-BE49-F238E27FC236}">
                <a16:creationId xmlns:a16="http://schemas.microsoft.com/office/drawing/2014/main" id="{748B9E55-F52F-4D33-B0A3-F50AE041DEF4}"/>
              </a:ext>
            </a:extLst>
          </p:cNvPr>
          <p:cNvSpPr txBox="1">
            <a:spLocks/>
          </p:cNvSpPr>
          <p:nvPr/>
        </p:nvSpPr>
        <p:spPr>
          <a:xfrm>
            <a:off x="10842171" y="6439088"/>
            <a:ext cx="402549" cy="294222"/>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32</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1792209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E56CCD-2031-7DE0-2490-2D306761C783}"/>
              </a:ext>
            </a:extLst>
          </p:cNvPr>
          <p:cNvSpPr txBox="1"/>
          <p:nvPr/>
        </p:nvSpPr>
        <p:spPr>
          <a:xfrm>
            <a:off x="1365612" y="130391"/>
            <a:ext cx="9493432"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MS Economic Wins: </a:t>
            </a:r>
            <a:r>
              <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Columbia Industries to Invest $9.5M </a:t>
            </a:r>
          </a:p>
        </p:txBody>
      </p:sp>
      <p:pic>
        <p:nvPicPr>
          <p:cNvPr id="3" name="Picture 2">
            <a:extLst>
              <a:ext uri="{FF2B5EF4-FFF2-40B4-BE49-F238E27FC236}">
                <a16:creationId xmlns:a16="http://schemas.microsoft.com/office/drawing/2014/main" id="{1F04D0A5-B178-AA75-1941-060CC286D4E1}"/>
              </a:ext>
            </a:extLst>
          </p:cNvPr>
          <p:cNvPicPr>
            <a:picLocks noChangeAspect="1"/>
          </p:cNvPicPr>
          <p:nvPr/>
        </p:nvPicPr>
        <p:blipFill>
          <a:blip r:embed="rId2"/>
          <a:stretch>
            <a:fillRect/>
          </a:stretch>
        </p:blipFill>
        <p:spPr>
          <a:xfrm>
            <a:off x="16328" y="859542"/>
            <a:ext cx="12192000" cy="54727"/>
          </a:xfrm>
          <a:prstGeom prst="rect">
            <a:avLst/>
          </a:prstGeom>
        </p:spPr>
      </p:pic>
      <p:sp>
        <p:nvSpPr>
          <p:cNvPr id="4" name="Google Shape;233;p33">
            <a:extLst>
              <a:ext uri="{FF2B5EF4-FFF2-40B4-BE49-F238E27FC236}">
                <a16:creationId xmlns:a16="http://schemas.microsoft.com/office/drawing/2014/main" id="{4BA6C204-E1C3-3509-8F93-1F4C2077BF0A}"/>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33</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5F2FC9FC-8384-2AE0-6A84-26C4DF10DFA9}"/>
              </a:ext>
            </a:extLst>
          </p:cNvPr>
          <p:cNvSpPr txBox="1"/>
          <p:nvPr/>
        </p:nvSpPr>
        <p:spPr>
          <a:xfrm>
            <a:off x="328961" y="6513265"/>
            <a:ext cx="781491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rPr>
              <a:t>https://mississippi.org/news/columbia-industries-locating-manufacturing-operations-in-starkville/</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86C5D686-8FA6-1766-1CF5-88F5A3D6FC59}"/>
              </a:ext>
            </a:extLst>
          </p:cNvPr>
          <p:cNvSpPr txBox="1"/>
          <p:nvPr/>
        </p:nvSpPr>
        <p:spPr>
          <a:xfrm>
            <a:off x="669952" y="1280046"/>
            <a:ext cx="7585770" cy="4647426"/>
          </a:xfrm>
          <a:prstGeom prst="rect">
            <a:avLst/>
          </a:prstGeom>
          <a:noFill/>
        </p:spPr>
        <p:txBody>
          <a:bodyPr wrap="square" rtlCol="0">
            <a:spAutoFit/>
          </a:bodyPr>
          <a:lstStyle/>
          <a:p>
            <a:pPr algn="l"/>
            <a:r>
              <a:rPr lang="en-US" b="0" i="0" dirty="0">
                <a:effectLst/>
                <a:latin typeface="Arial" panose="020B0604020202020204" pitchFamily="34" charset="0"/>
                <a:cs typeface="Arial" panose="020B0604020202020204" pitchFamily="34" charset="0"/>
              </a:rPr>
              <a:t>Columbia Industries, LLC</a:t>
            </a:r>
            <a:r>
              <a:rPr lang="en-US" b="1" i="0" dirty="0">
                <a:effectLst/>
                <a:latin typeface="Arial" panose="020B0604020202020204" pitchFamily="34" charset="0"/>
                <a:cs typeface="Arial" panose="020B0604020202020204" pitchFamily="34" charset="0"/>
              </a:rPr>
              <a:t>, </a:t>
            </a:r>
            <a:r>
              <a:rPr lang="en-US" b="1" i="0" dirty="0">
                <a:effectLst/>
                <a:highlight>
                  <a:srgbClr val="FFFF00"/>
                </a:highlight>
                <a:latin typeface="Arial" panose="020B0604020202020204" pitchFamily="34" charset="0"/>
                <a:cs typeface="Arial" panose="020B0604020202020204" pitchFamily="34" charset="0"/>
              </a:rPr>
              <a:t>oilfield and solid waste equipment manufacturer, is locating operations in Starkville.</a:t>
            </a:r>
            <a:r>
              <a:rPr lang="en-US" b="1" i="0" dirty="0">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The project is a $9.549 million corporate investment and will create 62 jobs.</a:t>
            </a:r>
          </a:p>
          <a:p>
            <a:pPr algn="l"/>
            <a:endParaRPr lang="en-US" dirty="0">
              <a:latin typeface="Arial" panose="020B0604020202020204" pitchFamily="34" charset="0"/>
              <a:cs typeface="Arial" panose="020B0604020202020204" pitchFamily="34" charset="0"/>
            </a:endParaRPr>
          </a:p>
          <a:p>
            <a:pPr algn="l"/>
            <a:r>
              <a:rPr lang="en-US" sz="1600" dirty="0">
                <a:latin typeface="Arial" panose="020B0604020202020204" pitchFamily="34" charset="0"/>
                <a:cs typeface="Arial" panose="020B0604020202020204" pitchFamily="34" charset="0"/>
              </a:rPr>
              <a:t>Columbia Industries is relocating to Starkville from Hillsboro, Oregon. The company specializes in the custom design and fabrication of oilfield equipment, including rig walking systems, fast-moving and self-propelled wheeled systems, module and camp trailers, pipe handling equipment and hydraulic power units. Columbia Industries’ solid waste equipment includes landfill tippers, fixed installation tippers, customized support tippers and truck dumpers.</a:t>
            </a:r>
          </a:p>
          <a:p>
            <a:pPr algn="l"/>
            <a:endParaRPr lang="en-US" sz="1600" dirty="0">
              <a:latin typeface="Arial" panose="020B0604020202020204" pitchFamily="34" charset="0"/>
              <a:cs typeface="Arial" panose="020B0604020202020204" pitchFamily="34" charset="0"/>
            </a:endParaRPr>
          </a:p>
          <a:p>
            <a:pPr algn="l"/>
            <a:r>
              <a:rPr lang="en-US" sz="1600" b="1" dirty="0">
                <a:highlight>
                  <a:srgbClr val="FFFF00"/>
                </a:highlight>
                <a:latin typeface="Arial" panose="020B0604020202020204" pitchFamily="34" charset="0"/>
                <a:cs typeface="Arial" panose="020B0604020202020204" pitchFamily="34" charset="0"/>
              </a:rPr>
              <a:t>“The Columbia Industries team found the ingredients for success in Starkville. In addition to being home to Mississippi State University, Starkville’s proximity to East Mississippi Community College and the pipeline of skilled workers</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trained there will be invaluable to Columbia Industries today and well into the future. I thank the Columbia Industries team for placing their faith in our strong business environment and for their investment in the future of the region’s workforce.” – MDA Deputy Executive Director Laura Hipp</a:t>
            </a:r>
          </a:p>
        </p:txBody>
      </p:sp>
      <p:pic>
        <p:nvPicPr>
          <p:cNvPr id="8" name="Picture 7" descr="Logo&#10;&#10;Description automatically generated">
            <a:extLst>
              <a:ext uri="{FF2B5EF4-FFF2-40B4-BE49-F238E27FC236}">
                <a16:creationId xmlns:a16="http://schemas.microsoft.com/office/drawing/2014/main" id="{9544B807-B347-F27F-590E-F94CBBC7C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2342" y="2282755"/>
            <a:ext cx="3148995" cy="2459509"/>
          </a:xfrm>
          <a:prstGeom prst="rect">
            <a:avLst/>
          </a:prstGeom>
          <a:ln w="12700">
            <a:solidFill>
              <a:schemeClr val="tx1"/>
            </a:solidFill>
          </a:ln>
        </p:spPr>
      </p:pic>
    </p:spTree>
    <p:extLst>
      <p:ext uri="{BB962C8B-B14F-4D97-AF65-F5344CB8AC3E}">
        <p14:creationId xmlns:p14="http://schemas.microsoft.com/office/powerpoint/2010/main" val="2254445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E56CCD-2031-7DE0-2490-2D306761C783}"/>
              </a:ext>
            </a:extLst>
          </p:cNvPr>
          <p:cNvSpPr txBox="1"/>
          <p:nvPr/>
        </p:nvSpPr>
        <p:spPr>
          <a:xfrm>
            <a:off x="681172" y="191651"/>
            <a:ext cx="10862311"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2">
                    <a:lumMod val="75000"/>
                  </a:schemeClr>
                </a:solidFill>
                <a:effectLst/>
                <a:uLnTx/>
                <a:uFillTx/>
                <a:latin typeface="Arial" panose="020B0604020202020204" pitchFamily="34" charset="0"/>
                <a:cs typeface="Arial" panose="020B0604020202020204" pitchFamily="34" charset="0"/>
              </a:rPr>
              <a:t>MS Golden Triangle </a:t>
            </a:r>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within the </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RSE </a:t>
            </a:r>
            <a:r>
              <a:rPr kumimoji="0" lang="en-US" sz="3200" b="1" i="0" u="none" strike="noStrike" kern="1200" cap="none" spc="0" normalizeH="0" baseline="0" noProof="0" dirty="0">
                <a:ln>
                  <a:noFill/>
                </a:ln>
                <a:solidFill>
                  <a:schemeClr val="accent2">
                    <a:lumMod val="75000"/>
                  </a:schemeClr>
                </a:solidFill>
                <a:effectLst/>
                <a:uLnTx/>
                <a:uFillTx/>
                <a:latin typeface="Arial" panose="020B0604020202020204" pitchFamily="34" charset="0"/>
                <a:cs typeface="Arial" panose="020B0604020202020204" pitchFamily="34" charset="0"/>
              </a:rPr>
              <a:t>US Golden Triangle</a:t>
            </a:r>
            <a:endPar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F04D0A5-B178-AA75-1941-060CC286D4E1}"/>
              </a:ext>
            </a:extLst>
          </p:cNvPr>
          <p:cNvPicPr>
            <a:picLocks noChangeAspect="1"/>
          </p:cNvPicPr>
          <p:nvPr/>
        </p:nvPicPr>
        <p:blipFill>
          <a:blip r:embed="rId2"/>
          <a:stretch>
            <a:fillRect/>
          </a:stretch>
        </p:blipFill>
        <p:spPr>
          <a:xfrm>
            <a:off x="16328" y="1045808"/>
            <a:ext cx="12192000" cy="54727"/>
          </a:xfrm>
          <a:prstGeom prst="rect">
            <a:avLst/>
          </a:prstGeom>
        </p:spPr>
      </p:pic>
      <p:sp>
        <p:nvSpPr>
          <p:cNvPr id="4" name="Google Shape;233;p33">
            <a:extLst>
              <a:ext uri="{FF2B5EF4-FFF2-40B4-BE49-F238E27FC236}">
                <a16:creationId xmlns:a16="http://schemas.microsoft.com/office/drawing/2014/main" id="{4BA6C204-E1C3-3509-8F93-1F4C2077BF0A}"/>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34</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5F2FC9FC-8384-2AE0-6A84-26C4DF10DFA9}"/>
              </a:ext>
            </a:extLst>
          </p:cNvPr>
          <p:cNvSpPr txBox="1"/>
          <p:nvPr/>
        </p:nvSpPr>
        <p:spPr>
          <a:xfrm>
            <a:off x="328961" y="6513265"/>
            <a:ext cx="781491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rPr>
              <a:t>https://mississippi.org/news/altex-tube-llc-locating-manufacturing-operations-in-columbus/</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86C5D686-8FA6-1766-1CF5-88F5A3D6FC59}"/>
              </a:ext>
            </a:extLst>
          </p:cNvPr>
          <p:cNvSpPr txBox="1"/>
          <p:nvPr/>
        </p:nvSpPr>
        <p:spPr>
          <a:xfrm>
            <a:off x="3797612" y="1718050"/>
            <a:ext cx="7581771" cy="4370427"/>
          </a:xfrm>
          <a:prstGeom prst="rect">
            <a:avLst/>
          </a:prstGeom>
          <a:noFill/>
        </p:spPr>
        <p:txBody>
          <a:bodyPr wrap="square" rtlCol="0">
            <a:spAutoFit/>
          </a:bodyPr>
          <a:lstStyle/>
          <a:p>
            <a:pPr algn="l"/>
            <a:r>
              <a:rPr lang="en-US" b="0" i="0" dirty="0">
                <a:effectLst/>
                <a:latin typeface="Arial" panose="020B0604020202020204" pitchFamily="34" charset="0"/>
                <a:cs typeface="Arial" panose="020B0604020202020204" pitchFamily="34" charset="0"/>
              </a:rPr>
              <a:t>Altex Tube LLC is locating a new manufacturing plant in Columbus. The project represents a corporate investment of nearly </a:t>
            </a:r>
            <a:r>
              <a:rPr lang="en-US" b="1" i="0" dirty="0">
                <a:solidFill>
                  <a:srgbClr val="C00000"/>
                </a:solidFill>
                <a:effectLst/>
                <a:latin typeface="Arial" panose="020B0604020202020204" pitchFamily="34" charset="0"/>
                <a:cs typeface="Arial" panose="020B0604020202020204" pitchFamily="34" charset="0"/>
              </a:rPr>
              <a:t>$110 million and will create 58 direct jobs.</a:t>
            </a:r>
          </a:p>
          <a:p>
            <a:pPr algn="l"/>
            <a:endParaRPr lang="en-US" sz="1600" dirty="0">
              <a:latin typeface="Arial" panose="020B0604020202020204" pitchFamily="34" charset="0"/>
              <a:cs typeface="Arial" panose="020B0604020202020204" pitchFamily="34" charset="0"/>
            </a:endParaRPr>
          </a:p>
          <a:p>
            <a:pPr algn="l"/>
            <a:r>
              <a:rPr lang="en-US" sz="1600" b="0" i="0" dirty="0">
                <a:effectLst/>
                <a:latin typeface="Arial" panose="020B0604020202020204" pitchFamily="34" charset="0"/>
                <a:cs typeface="Arial" panose="020B0604020202020204" pitchFamily="34" charset="0"/>
              </a:rPr>
              <a:t>Altex Tube, which is locating on the Steel Dynamics campus in </a:t>
            </a:r>
            <a:r>
              <a:rPr lang="en-US" sz="1600" b="1" i="0" dirty="0">
                <a:solidFill>
                  <a:schemeClr val="accent2">
                    <a:lumMod val="75000"/>
                  </a:schemeClr>
                </a:solidFill>
                <a:effectLst/>
                <a:latin typeface="Arial" panose="020B0604020202020204" pitchFamily="34" charset="0"/>
                <a:cs typeface="Arial" panose="020B0604020202020204" pitchFamily="34" charset="0"/>
              </a:rPr>
              <a:t>Golden Triangle Industrial Park</a:t>
            </a:r>
            <a:r>
              <a:rPr lang="en-US" sz="1600" b="1" i="0" dirty="0">
                <a:effectLst/>
                <a:latin typeface="Arial" panose="020B0604020202020204" pitchFamily="34" charset="0"/>
                <a:cs typeface="Arial" panose="020B0604020202020204" pitchFamily="34" charset="0"/>
              </a:rPr>
              <a:t>, </a:t>
            </a:r>
            <a:r>
              <a:rPr lang="en-US" sz="1600" b="0" i="0" dirty="0">
                <a:effectLst/>
                <a:latin typeface="Arial" panose="020B0604020202020204" pitchFamily="34" charset="0"/>
                <a:cs typeface="Arial" panose="020B0604020202020204" pitchFamily="34" charset="0"/>
              </a:rPr>
              <a:t>will manufacture black and pre-galvanized steel tubing in various sizes using coil products produced by SDI.</a:t>
            </a:r>
          </a:p>
          <a:p>
            <a:pPr algn="l"/>
            <a:endParaRPr lang="en-US" sz="1600" dirty="0">
              <a:latin typeface="Arial" panose="020B0604020202020204" pitchFamily="34" charset="0"/>
              <a:cs typeface="Arial" panose="020B0604020202020204" pitchFamily="34" charset="0"/>
            </a:endParaRPr>
          </a:p>
          <a:p>
            <a:pPr algn="l"/>
            <a:r>
              <a:rPr lang="en-US" sz="1600" b="0" i="1" dirty="0">
                <a:effectLst/>
                <a:latin typeface="Arial" panose="020B0604020202020204" pitchFamily="34" charset="0"/>
                <a:cs typeface="Arial" panose="020B0604020202020204" pitchFamily="34" charset="0"/>
              </a:rPr>
              <a:t>“As a Mississippi State graduate, I’m thrilled to be relocating back to Mississippi. Altex Tube is thankful for local and state support throughout this process of building a world class HSS and mechanical tube mill in the Golden Triangle. Our new mill, supplied by MTM Spa, will utilize the latest technologies available to manufacture black and pre-galvanized steel tubing ranging in size from 1 inch to 6 inches square and 1.25 inches to 7.625 inches round, up to 48 feet in length and thicknesses ranging from .060 inches to .375 inches. Altex Tube will be built in two phases with phase one scheduled to be operating by mid-2023.” </a:t>
            </a:r>
            <a:r>
              <a:rPr lang="en-US" sz="1600" b="1" i="1" dirty="0">
                <a:effectLst/>
                <a:latin typeface="Arial" panose="020B0604020202020204" pitchFamily="34" charset="0"/>
                <a:cs typeface="Arial" panose="020B0604020202020204" pitchFamily="34" charset="0"/>
              </a:rPr>
              <a:t>– Zach Smith, President and CEO, Altex Tube</a:t>
            </a:r>
            <a:r>
              <a:rPr lang="en-US" sz="1600" b="0" i="1" dirty="0">
                <a:effectLst/>
                <a:latin typeface="Arial" panose="020B0604020202020204" pitchFamily="34" charset="0"/>
                <a:cs typeface="Arial" panose="020B0604020202020204" pitchFamily="34" charset="0"/>
              </a:rPr>
              <a:t> </a:t>
            </a:r>
            <a:endParaRPr lang="en-US" sz="1600" b="0" i="0" dirty="0">
              <a:effectLst/>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544B807-B347-F27F-590E-F94CBBC7C3FE}"/>
              </a:ext>
            </a:extLst>
          </p:cNvPr>
          <p:cNvPicPr>
            <a:picLocks noChangeAspect="1"/>
          </p:cNvPicPr>
          <p:nvPr/>
        </p:nvPicPr>
        <p:blipFill rotWithShape="1">
          <a:blip r:embed="rId4">
            <a:extLst>
              <a:ext uri="{28A0092B-C50C-407E-A947-70E740481C1C}">
                <a14:useLocalDpi xmlns:a14="http://schemas.microsoft.com/office/drawing/2010/main" val="0"/>
              </a:ext>
            </a:extLst>
          </a:blip>
          <a:srcRect t="1256"/>
          <a:stretch/>
        </p:blipFill>
        <p:spPr>
          <a:xfrm>
            <a:off x="681172" y="2578588"/>
            <a:ext cx="2425652" cy="3137810"/>
          </a:xfrm>
          <a:prstGeom prst="rect">
            <a:avLst/>
          </a:prstGeom>
          <a:ln w="12700">
            <a:solidFill>
              <a:schemeClr val="tx1"/>
            </a:solidFill>
          </a:ln>
        </p:spPr>
      </p:pic>
      <p:sp>
        <p:nvSpPr>
          <p:cNvPr id="7" name="TextBox 6">
            <a:extLst>
              <a:ext uri="{FF2B5EF4-FFF2-40B4-BE49-F238E27FC236}">
                <a16:creationId xmlns:a16="http://schemas.microsoft.com/office/drawing/2014/main" id="{1CB9AE82-FA0B-9D0F-7E1A-5146A5C7EAB5}"/>
              </a:ext>
            </a:extLst>
          </p:cNvPr>
          <p:cNvSpPr txBox="1"/>
          <p:nvPr/>
        </p:nvSpPr>
        <p:spPr>
          <a:xfrm>
            <a:off x="574766" y="1557810"/>
            <a:ext cx="2863807" cy="923330"/>
          </a:xfrm>
          <a:prstGeom prst="rect">
            <a:avLst/>
          </a:prstGeom>
          <a:noFill/>
        </p:spPr>
        <p:txBody>
          <a:bodyPr wrap="square" rtlCol="0">
            <a:spAutoFit/>
          </a:bodyPr>
          <a:lstStyle/>
          <a:p>
            <a:r>
              <a:rPr lang="en-US" b="1" dirty="0">
                <a:solidFill>
                  <a:srgbClr val="002060"/>
                </a:solidFill>
                <a:latin typeface="Arial" panose="020B0604020202020204" pitchFamily="34" charset="0"/>
                <a:cs typeface="Arial" panose="020B0604020202020204" pitchFamily="34" charset="0"/>
              </a:rPr>
              <a:t>ALTEX Tube investing $110M in new steel tube manufacturing plant. </a:t>
            </a:r>
          </a:p>
        </p:txBody>
      </p:sp>
    </p:spTree>
    <p:extLst>
      <p:ext uri="{BB962C8B-B14F-4D97-AF65-F5344CB8AC3E}">
        <p14:creationId xmlns:p14="http://schemas.microsoft.com/office/powerpoint/2010/main" val="1514418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E56CCD-2031-7DE0-2490-2D306761C783}"/>
              </a:ext>
            </a:extLst>
          </p:cNvPr>
          <p:cNvSpPr txBox="1"/>
          <p:nvPr/>
        </p:nvSpPr>
        <p:spPr>
          <a:xfrm>
            <a:off x="567689" y="196882"/>
            <a:ext cx="11056621"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Terberg and Taylor: </a:t>
            </a:r>
            <a:r>
              <a:rPr lang="en-US" sz="2600" b="1" dirty="0">
                <a:solidFill>
                  <a:srgbClr val="C00000"/>
                </a:solidFill>
                <a:latin typeface="Arial" panose="020B0604020202020204" pitchFamily="34" charset="0"/>
                <a:cs typeface="Arial" panose="020B0604020202020204" pitchFamily="34" charset="0"/>
              </a:rPr>
              <a:t>New Terminal Tractor Manufacturing Facility</a:t>
            </a:r>
          </a:p>
        </p:txBody>
      </p:sp>
      <p:pic>
        <p:nvPicPr>
          <p:cNvPr id="3" name="Picture 2">
            <a:extLst>
              <a:ext uri="{FF2B5EF4-FFF2-40B4-BE49-F238E27FC236}">
                <a16:creationId xmlns:a16="http://schemas.microsoft.com/office/drawing/2014/main" id="{1F04D0A5-B178-AA75-1941-060CC286D4E1}"/>
              </a:ext>
            </a:extLst>
          </p:cNvPr>
          <p:cNvPicPr>
            <a:picLocks noChangeAspect="1"/>
          </p:cNvPicPr>
          <p:nvPr/>
        </p:nvPicPr>
        <p:blipFill>
          <a:blip r:embed="rId2"/>
          <a:stretch>
            <a:fillRect/>
          </a:stretch>
        </p:blipFill>
        <p:spPr>
          <a:xfrm>
            <a:off x="16328" y="910342"/>
            <a:ext cx="12192000" cy="54727"/>
          </a:xfrm>
          <a:prstGeom prst="rect">
            <a:avLst/>
          </a:prstGeom>
        </p:spPr>
      </p:pic>
      <p:sp>
        <p:nvSpPr>
          <p:cNvPr id="4" name="Google Shape;233;p33">
            <a:extLst>
              <a:ext uri="{FF2B5EF4-FFF2-40B4-BE49-F238E27FC236}">
                <a16:creationId xmlns:a16="http://schemas.microsoft.com/office/drawing/2014/main" id="{4BA6C204-E1C3-3509-8F93-1F4C2077BF0A}"/>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35</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5F2FC9FC-8384-2AE0-6A84-26C4DF10DFA9}"/>
              </a:ext>
            </a:extLst>
          </p:cNvPr>
          <p:cNvSpPr txBox="1"/>
          <p:nvPr/>
        </p:nvSpPr>
        <p:spPr>
          <a:xfrm>
            <a:off x="328961" y="6513265"/>
            <a:ext cx="9881839"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rPr>
              <a:t>https://www.terbergspecialvehicles.com/en/news/terberg-and-taylor-join-forces-to-manufacture-and-distribute-terminal-tractors-in-the-united-states/</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86C5D686-8FA6-1766-1CF5-88F5A3D6FC59}"/>
              </a:ext>
            </a:extLst>
          </p:cNvPr>
          <p:cNvSpPr txBox="1"/>
          <p:nvPr/>
        </p:nvSpPr>
        <p:spPr>
          <a:xfrm>
            <a:off x="725858" y="1114093"/>
            <a:ext cx="6641597" cy="5047536"/>
          </a:xfrm>
          <a:prstGeom prst="rect">
            <a:avLst/>
          </a:prstGeom>
          <a:noFill/>
        </p:spPr>
        <p:txBody>
          <a:bodyPr wrap="square" rtlCol="0">
            <a:spAutoFit/>
          </a:bodyPr>
          <a:lstStyle/>
          <a:p>
            <a:pPr algn="l"/>
            <a:r>
              <a:rPr lang="en-US" sz="1600" b="0" i="0" dirty="0">
                <a:effectLst/>
                <a:latin typeface="Arial" panose="020B0604020202020204" pitchFamily="34" charset="0"/>
                <a:cs typeface="Arial" panose="020B0604020202020204" pitchFamily="34" charset="0"/>
              </a:rPr>
              <a:t>Terberg Taylor Americas Group, LLC will establish a manufacturing facility in Lowndes County, Mississippi and build up a distribution network for the sales, after-sales and rental of Terberg terminal tractors. The project is a </a:t>
            </a:r>
            <a:r>
              <a:rPr lang="en-US" sz="1600" b="1" i="0" dirty="0">
                <a:solidFill>
                  <a:srgbClr val="C00000"/>
                </a:solidFill>
                <a:effectLst/>
                <a:latin typeface="Arial" panose="020B0604020202020204" pitchFamily="34" charset="0"/>
                <a:cs typeface="Arial" panose="020B0604020202020204" pitchFamily="34" charset="0"/>
              </a:rPr>
              <a:t>$15.9 million corporate investment and will create 90 jobs. </a:t>
            </a:r>
            <a:r>
              <a:rPr lang="en-US" sz="1600" b="0" i="0" dirty="0">
                <a:effectLst/>
                <a:latin typeface="Arial" panose="020B0604020202020204" pitchFamily="34" charset="0"/>
                <a:cs typeface="Arial" panose="020B0604020202020204" pitchFamily="34" charset="0"/>
              </a:rPr>
              <a:t>The first terminal tractor is expected to be built in the third quarter of 2023.</a:t>
            </a:r>
          </a:p>
          <a:p>
            <a:pPr algn="l"/>
            <a:endParaRPr lang="en-US" sz="1600" dirty="0">
              <a:latin typeface="Arial" panose="020B0604020202020204" pitchFamily="34" charset="0"/>
              <a:cs typeface="Arial" panose="020B0604020202020204" pitchFamily="34" charset="0"/>
            </a:endParaRPr>
          </a:p>
          <a:p>
            <a:pPr algn="l"/>
            <a:r>
              <a:rPr lang="en-US" sz="1600" dirty="0">
                <a:latin typeface="Arial" panose="020B0604020202020204" pitchFamily="34" charset="0"/>
                <a:cs typeface="Arial" panose="020B0604020202020204" pitchFamily="34" charset="0"/>
              </a:rPr>
              <a:t>“The Taylor Group of Companies and Royal Terberg Group global partnership is a testament to the strength and success of Mississippi-rooted companies. </a:t>
            </a:r>
            <a:r>
              <a:rPr lang="en-US" sz="1600" b="1" dirty="0">
                <a:highlight>
                  <a:srgbClr val="FFFF00"/>
                </a:highlight>
                <a:latin typeface="Arial" panose="020B0604020202020204" pitchFamily="34" charset="0"/>
                <a:cs typeface="Arial" panose="020B0604020202020204" pitchFamily="34" charset="0"/>
              </a:rPr>
              <a:t>Mississippi is a prime location for global partnerships. With the state’s low cost of doing business and market access with our ports and highways, transport of products </a:t>
            </a:r>
            <a:r>
              <a:rPr lang="en-US" sz="1600" dirty="0">
                <a:latin typeface="Arial" panose="020B0604020202020204" pitchFamily="34" charset="0"/>
                <a:cs typeface="Arial" panose="020B0604020202020204" pitchFamily="34" charset="0"/>
              </a:rPr>
              <a:t>– domestic and international – happens with ease.” – Governor of Mississippi, Tate Reeves</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algn="l"/>
            <a:r>
              <a:rPr lang="en-US" sz="1500" i="1" dirty="0">
                <a:latin typeface="Arial" panose="020B0604020202020204" pitchFamily="34" charset="0"/>
                <a:cs typeface="Arial" panose="020B0604020202020204" pitchFamily="34" charset="0"/>
              </a:rPr>
              <a:t>“Taylor has enjoyed our relationship with Terberg. We are excited to bring these products and manufacturing to the U.S. and Mississippi. This facility will be a state-of-the-art factory where the best terminal tractors in the world will be built.” – Robert Taylor, President and COO, Taylor Group of Companies.</a:t>
            </a:r>
          </a:p>
        </p:txBody>
      </p:sp>
      <p:pic>
        <p:nvPicPr>
          <p:cNvPr id="8" name="Picture 7">
            <a:extLst>
              <a:ext uri="{FF2B5EF4-FFF2-40B4-BE49-F238E27FC236}">
                <a16:creationId xmlns:a16="http://schemas.microsoft.com/office/drawing/2014/main" id="{9544B807-B347-F27F-590E-F94CBBC7C3FE}"/>
              </a:ext>
            </a:extLst>
          </p:cNvPr>
          <p:cNvPicPr>
            <a:picLocks noChangeAspect="1"/>
          </p:cNvPicPr>
          <p:nvPr/>
        </p:nvPicPr>
        <p:blipFill rotWithShape="1">
          <a:blip r:embed="rId4">
            <a:extLst>
              <a:ext uri="{28A0092B-C50C-407E-A947-70E740481C1C}">
                <a14:useLocalDpi xmlns:a14="http://schemas.microsoft.com/office/drawing/2010/main" val="0"/>
              </a:ext>
            </a:extLst>
          </a:blip>
          <a:srcRect l="156" r="6099"/>
          <a:stretch/>
        </p:blipFill>
        <p:spPr>
          <a:xfrm>
            <a:off x="7678619" y="3563803"/>
            <a:ext cx="4048581" cy="2044188"/>
          </a:xfrm>
          <a:prstGeom prst="rect">
            <a:avLst/>
          </a:prstGeom>
          <a:ln w="12700">
            <a:solidFill>
              <a:schemeClr val="tx1"/>
            </a:solidFill>
          </a:ln>
        </p:spPr>
      </p:pic>
      <p:pic>
        <p:nvPicPr>
          <p:cNvPr id="7" name="Picture 6">
            <a:extLst>
              <a:ext uri="{FF2B5EF4-FFF2-40B4-BE49-F238E27FC236}">
                <a16:creationId xmlns:a16="http://schemas.microsoft.com/office/drawing/2014/main" id="{426790D3-4B48-30B2-C9B8-B7CA5169319F}"/>
              </a:ext>
            </a:extLst>
          </p:cNvPr>
          <p:cNvPicPr>
            <a:picLocks noChangeAspect="1"/>
          </p:cNvPicPr>
          <p:nvPr/>
        </p:nvPicPr>
        <p:blipFill rotWithShape="1">
          <a:blip r:embed="rId5">
            <a:extLst>
              <a:ext uri="{28A0092B-C50C-407E-A947-70E740481C1C}">
                <a14:useLocalDpi xmlns:a14="http://schemas.microsoft.com/office/drawing/2010/main" val="0"/>
              </a:ext>
            </a:extLst>
          </a:blip>
          <a:srcRect t="7764" b="10410"/>
          <a:stretch/>
        </p:blipFill>
        <p:spPr>
          <a:xfrm>
            <a:off x="8359835" y="1249862"/>
            <a:ext cx="2674801" cy="2250717"/>
          </a:xfrm>
          <a:prstGeom prst="rect">
            <a:avLst/>
          </a:prstGeom>
          <a:ln w="12700">
            <a:solidFill>
              <a:schemeClr val="tx1"/>
            </a:solidFill>
          </a:ln>
        </p:spPr>
      </p:pic>
    </p:spTree>
    <p:extLst>
      <p:ext uri="{BB962C8B-B14F-4D97-AF65-F5344CB8AC3E}">
        <p14:creationId xmlns:p14="http://schemas.microsoft.com/office/powerpoint/2010/main" val="152177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E56CCD-2031-7DE0-2490-2D306761C783}"/>
              </a:ext>
            </a:extLst>
          </p:cNvPr>
          <p:cNvSpPr txBox="1"/>
          <p:nvPr/>
        </p:nvSpPr>
        <p:spPr>
          <a:xfrm>
            <a:off x="498291" y="266618"/>
            <a:ext cx="11118770"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2800" b="1" dirty="0">
                <a:solidFill>
                  <a:srgbClr val="C00000"/>
                </a:solidFill>
                <a:latin typeface="Arial" panose="020B0604020202020204" pitchFamily="34" charset="0"/>
                <a:cs typeface="Arial" panose="020B0604020202020204" pitchFamily="34" charset="0"/>
              </a:rPr>
              <a:t>Dunn Utility Products to Double Concrete Manufacturing Facility</a:t>
            </a:r>
          </a:p>
        </p:txBody>
      </p:sp>
      <p:pic>
        <p:nvPicPr>
          <p:cNvPr id="3" name="Picture 2">
            <a:extLst>
              <a:ext uri="{FF2B5EF4-FFF2-40B4-BE49-F238E27FC236}">
                <a16:creationId xmlns:a16="http://schemas.microsoft.com/office/drawing/2014/main" id="{1F04D0A5-B178-AA75-1941-060CC286D4E1}"/>
              </a:ext>
            </a:extLst>
          </p:cNvPr>
          <p:cNvPicPr>
            <a:picLocks noChangeAspect="1"/>
          </p:cNvPicPr>
          <p:nvPr/>
        </p:nvPicPr>
        <p:blipFill>
          <a:blip r:embed="rId2"/>
          <a:stretch>
            <a:fillRect/>
          </a:stretch>
        </p:blipFill>
        <p:spPr>
          <a:xfrm>
            <a:off x="16328" y="910342"/>
            <a:ext cx="12192000" cy="54727"/>
          </a:xfrm>
          <a:prstGeom prst="rect">
            <a:avLst/>
          </a:prstGeom>
        </p:spPr>
      </p:pic>
      <p:sp>
        <p:nvSpPr>
          <p:cNvPr id="4" name="Google Shape;233;p33">
            <a:extLst>
              <a:ext uri="{FF2B5EF4-FFF2-40B4-BE49-F238E27FC236}">
                <a16:creationId xmlns:a16="http://schemas.microsoft.com/office/drawing/2014/main" id="{4BA6C204-E1C3-3509-8F93-1F4C2077BF0A}"/>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36</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5F2FC9FC-8384-2AE0-6A84-26C4DF10DFA9}"/>
              </a:ext>
            </a:extLst>
          </p:cNvPr>
          <p:cNvSpPr txBox="1"/>
          <p:nvPr/>
        </p:nvSpPr>
        <p:spPr>
          <a:xfrm>
            <a:off x="328961" y="6513265"/>
            <a:ext cx="9881839"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rPr>
              <a:t>https://mississippi.org/news/dunn-utility-products-plans-multimillion-dollar-expansion-in-new-albany/</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86C5D686-8FA6-1766-1CF5-88F5A3D6FC59}"/>
              </a:ext>
            </a:extLst>
          </p:cNvPr>
          <p:cNvSpPr txBox="1"/>
          <p:nvPr/>
        </p:nvSpPr>
        <p:spPr>
          <a:xfrm>
            <a:off x="1070808" y="1206077"/>
            <a:ext cx="9973736" cy="2831544"/>
          </a:xfrm>
          <a:prstGeom prst="rect">
            <a:avLst/>
          </a:prstGeom>
          <a:noFill/>
        </p:spPr>
        <p:txBody>
          <a:bodyPr wrap="square" rtlCol="0">
            <a:spAutoFit/>
          </a:bodyPr>
          <a:lstStyle/>
          <a:p>
            <a:pPr algn="l"/>
            <a:r>
              <a:rPr lang="en-US" sz="1600" b="0" i="0" dirty="0">
                <a:effectLst/>
                <a:latin typeface="Arial" panose="020B0604020202020204" pitchFamily="34" charset="0"/>
                <a:cs typeface="Arial" panose="020B0604020202020204" pitchFamily="34" charset="0"/>
              </a:rPr>
              <a:t>Mississippi-based company Dunn Utility Products will almost double its workforce through a $23.3 million expansion in New Albany that will add 30 new jobs.</a:t>
            </a:r>
          </a:p>
          <a:p>
            <a:pPr algn="l"/>
            <a:endParaRPr lang="en-US" sz="1600" b="0" i="0" dirty="0">
              <a:effectLst/>
              <a:latin typeface="Arial" panose="020B0604020202020204" pitchFamily="34" charset="0"/>
              <a:cs typeface="Arial" panose="020B0604020202020204" pitchFamily="34" charset="0"/>
            </a:endParaRPr>
          </a:p>
          <a:p>
            <a:pPr algn="l"/>
            <a:r>
              <a:rPr lang="en-US" sz="1600" b="1" i="0" dirty="0">
                <a:effectLst/>
                <a:highlight>
                  <a:srgbClr val="FFFF00"/>
                </a:highlight>
                <a:latin typeface="Arial" panose="020B0604020202020204" pitchFamily="34" charset="0"/>
                <a:cs typeface="Arial" panose="020B0604020202020204" pitchFamily="34" charset="0"/>
              </a:rPr>
              <a:t>The company manufactures reinforced concrete pipe and precast concrete and is expanding into the Enhance Mississippi Shell Building in New Albany. The 100,000-square-foot shell building in Union County will house two new manufacturing plants to produce concrete pipe and wet cast concrete.</a:t>
            </a:r>
          </a:p>
          <a:p>
            <a:pPr algn="l"/>
            <a:endParaRPr lang="en-US" sz="1600" b="0" i="0" dirty="0">
              <a:effectLst/>
              <a:latin typeface="Arial" panose="020B0604020202020204" pitchFamily="34" charset="0"/>
              <a:cs typeface="Arial" panose="020B0604020202020204" pitchFamily="34" charset="0"/>
            </a:endParaRPr>
          </a:p>
          <a:p>
            <a:pPr algn="l"/>
            <a:r>
              <a:rPr lang="en-US" sz="1600" b="0" i="0" dirty="0">
                <a:effectLst/>
                <a:latin typeface="Arial" panose="020B0604020202020204" pitchFamily="34" charset="0"/>
                <a:cs typeface="Arial" panose="020B0604020202020204" pitchFamily="34" charset="0"/>
              </a:rPr>
              <a:t>In addition to the 100,000-square-foot building, Dunn Utility Products also purchased a dirt pad at the site that could accommodate another 100,000 square feet. Ultimately, the building could be expanded to 400,000 square feet.</a:t>
            </a:r>
          </a:p>
          <a:p>
            <a:pPr algn="l"/>
            <a:endParaRPr lang="en-US"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544B807-B347-F27F-590E-F94CBBC7C3FE}"/>
              </a:ext>
            </a:extLst>
          </p:cNvPr>
          <p:cNvPicPr>
            <a:picLocks noChangeAspect="1"/>
          </p:cNvPicPr>
          <p:nvPr/>
        </p:nvPicPr>
        <p:blipFill>
          <a:blip r:embed="rId4">
            <a:extLst>
              <a:ext uri="{28A0092B-C50C-407E-A947-70E740481C1C}">
                <a14:useLocalDpi xmlns:a14="http://schemas.microsoft.com/office/drawing/2010/main" val="0"/>
              </a:ext>
            </a:extLst>
          </a:blip>
          <a:srcRect l="13117" r="13117"/>
          <a:stretch/>
        </p:blipFill>
        <p:spPr>
          <a:xfrm>
            <a:off x="5578705" y="3674355"/>
            <a:ext cx="4711954" cy="2379135"/>
          </a:xfrm>
          <a:prstGeom prst="rect">
            <a:avLst/>
          </a:prstGeom>
          <a:ln w="12700">
            <a:solidFill>
              <a:schemeClr val="tx1"/>
            </a:solidFill>
          </a:ln>
        </p:spPr>
      </p:pic>
      <p:pic>
        <p:nvPicPr>
          <p:cNvPr id="9" name="Picture 8">
            <a:extLst>
              <a:ext uri="{FF2B5EF4-FFF2-40B4-BE49-F238E27FC236}">
                <a16:creationId xmlns:a16="http://schemas.microsoft.com/office/drawing/2014/main" id="{CB4825AF-2982-B160-6F60-61756D0E156A}"/>
              </a:ext>
            </a:extLst>
          </p:cNvPr>
          <p:cNvPicPr>
            <a:picLocks noChangeAspect="1"/>
          </p:cNvPicPr>
          <p:nvPr/>
        </p:nvPicPr>
        <p:blipFill rotWithShape="1">
          <a:blip r:embed="rId5">
            <a:extLst>
              <a:ext uri="{28A0092B-C50C-407E-A947-70E740481C1C}">
                <a14:useLocalDpi xmlns:a14="http://schemas.microsoft.com/office/drawing/2010/main" val="0"/>
              </a:ext>
            </a:extLst>
          </a:blip>
          <a:srcRect l="-102" r="-1519"/>
          <a:stretch/>
        </p:blipFill>
        <p:spPr>
          <a:xfrm>
            <a:off x="1743909" y="4037621"/>
            <a:ext cx="3640666" cy="1556095"/>
          </a:xfrm>
          <a:prstGeom prst="rect">
            <a:avLst/>
          </a:prstGeom>
        </p:spPr>
      </p:pic>
    </p:spTree>
    <p:extLst>
      <p:ext uri="{BB962C8B-B14F-4D97-AF65-F5344CB8AC3E}">
        <p14:creationId xmlns:p14="http://schemas.microsoft.com/office/powerpoint/2010/main" val="1726522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E56CCD-2031-7DE0-2490-2D306761C783}"/>
              </a:ext>
            </a:extLst>
          </p:cNvPr>
          <p:cNvSpPr txBox="1"/>
          <p:nvPr/>
        </p:nvSpPr>
        <p:spPr>
          <a:xfrm>
            <a:off x="614402" y="181546"/>
            <a:ext cx="10918701"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2800" b="1" dirty="0">
                <a:solidFill>
                  <a:srgbClr val="C00000"/>
                </a:solidFill>
                <a:latin typeface="Arial" panose="020B0604020202020204" pitchFamily="34" charset="0"/>
                <a:cs typeface="Arial" panose="020B0604020202020204" pitchFamily="34" charset="0"/>
              </a:rPr>
              <a:t>MS Receives $15.4M for Transportation Infrastructure Projects</a:t>
            </a:r>
          </a:p>
        </p:txBody>
      </p:sp>
      <p:pic>
        <p:nvPicPr>
          <p:cNvPr id="3" name="Picture 2">
            <a:extLst>
              <a:ext uri="{FF2B5EF4-FFF2-40B4-BE49-F238E27FC236}">
                <a16:creationId xmlns:a16="http://schemas.microsoft.com/office/drawing/2014/main" id="{1F04D0A5-B178-AA75-1941-060CC286D4E1}"/>
              </a:ext>
            </a:extLst>
          </p:cNvPr>
          <p:cNvPicPr>
            <a:picLocks noChangeAspect="1"/>
          </p:cNvPicPr>
          <p:nvPr/>
        </p:nvPicPr>
        <p:blipFill>
          <a:blip r:embed="rId2"/>
          <a:stretch>
            <a:fillRect/>
          </a:stretch>
        </p:blipFill>
        <p:spPr>
          <a:xfrm>
            <a:off x="0" y="802900"/>
            <a:ext cx="12192000" cy="54727"/>
          </a:xfrm>
          <a:prstGeom prst="rect">
            <a:avLst/>
          </a:prstGeom>
        </p:spPr>
      </p:pic>
      <p:sp>
        <p:nvSpPr>
          <p:cNvPr id="4" name="Google Shape;233;p33">
            <a:extLst>
              <a:ext uri="{FF2B5EF4-FFF2-40B4-BE49-F238E27FC236}">
                <a16:creationId xmlns:a16="http://schemas.microsoft.com/office/drawing/2014/main" id="{4BA6C204-E1C3-3509-8F93-1F4C2077BF0A}"/>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37</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5F2FC9FC-8384-2AE0-6A84-26C4DF10DFA9}"/>
              </a:ext>
            </a:extLst>
          </p:cNvPr>
          <p:cNvSpPr txBox="1"/>
          <p:nvPr/>
        </p:nvSpPr>
        <p:spPr>
          <a:xfrm>
            <a:off x="16328" y="6513265"/>
            <a:ext cx="109023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rPr>
              <a:t>https://www.wicker.senate.gov/2022/8/wicker-hyde-smith-welcome-15-4m-in-infrastructure-funding-for-mississippi</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86C5D686-8FA6-1766-1CF5-88F5A3D6FC59}"/>
              </a:ext>
            </a:extLst>
          </p:cNvPr>
          <p:cNvSpPr txBox="1"/>
          <p:nvPr/>
        </p:nvSpPr>
        <p:spPr>
          <a:xfrm>
            <a:off x="930736" y="1210658"/>
            <a:ext cx="10286034" cy="2800767"/>
          </a:xfrm>
          <a:prstGeom prst="rect">
            <a:avLst/>
          </a:prstGeom>
          <a:noFill/>
        </p:spPr>
        <p:txBody>
          <a:bodyPr wrap="square" rtlCol="0">
            <a:spAutoFit/>
          </a:bodyPr>
          <a:lstStyle/>
          <a:p>
            <a:pPr algn="l"/>
            <a:r>
              <a:rPr lang="en-US" sz="1600" b="0" i="0" dirty="0">
                <a:effectLst/>
                <a:latin typeface="Arial" panose="020B0604020202020204" pitchFamily="34" charset="0"/>
                <a:cs typeface="Arial" panose="020B0604020202020204" pitchFamily="34" charset="0"/>
              </a:rPr>
              <a:t>Three grants totaling $15.4 million awarded for infrastructure projects in Yazoo City, Tupelo, and Ripley. The three grants, which are specifically designed for local projects, were </a:t>
            </a:r>
            <a:r>
              <a:rPr lang="en-US" sz="1600" b="1" i="0" dirty="0">
                <a:effectLst/>
                <a:highlight>
                  <a:srgbClr val="FFFF00"/>
                </a:highlight>
                <a:latin typeface="Arial" panose="020B0604020202020204" pitchFamily="34" charset="0"/>
                <a:cs typeface="Arial" panose="020B0604020202020204" pitchFamily="34" charset="0"/>
              </a:rPr>
              <a:t>awarded by the U.S. Department of Transportation (DOT) through the Rebuilding American Infrastructure with Sustainability &amp; Equity (RAISE) grant program.</a:t>
            </a:r>
          </a:p>
          <a:p>
            <a:pPr algn="l"/>
            <a:endParaRPr lang="en-US" sz="1600" dirty="0">
              <a:latin typeface="Arial" panose="020B0604020202020204" pitchFamily="34" charset="0"/>
              <a:cs typeface="Arial" panose="020B0604020202020204" pitchFamily="34" charset="0"/>
            </a:endParaRPr>
          </a:p>
          <a:p>
            <a:pPr algn="l"/>
            <a:r>
              <a:rPr lang="en-US" sz="1500" b="0" i="0" dirty="0">
                <a:effectLst/>
                <a:latin typeface="Arial" panose="020B0604020202020204" pitchFamily="34" charset="0"/>
                <a:cs typeface="Arial" panose="020B0604020202020204" pitchFamily="34" charset="0"/>
              </a:rPr>
              <a:t>The three RAISE grants for Mississippi include:</a:t>
            </a:r>
          </a:p>
          <a:p>
            <a:pPr algn="l">
              <a:buFont typeface="Arial" panose="020B0604020202020204" pitchFamily="34" charset="0"/>
              <a:buChar char="•"/>
            </a:pPr>
            <a:r>
              <a:rPr lang="en-US" sz="1500" b="1" i="0" dirty="0">
                <a:solidFill>
                  <a:srgbClr val="C00000"/>
                </a:solidFill>
                <a:effectLst/>
                <a:latin typeface="Arial" panose="020B0604020202020204" pitchFamily="34" charset="0"/>
                <a:cs typeface="Arial" panose="020B0604020202020204" pitchFamily="34" charset="0"/>
              </a:rPr>
              <a:t>Yazoo City Main Street Revitalization Project (Yazoo City):</a:t>
            </a:r>
            <a:r>
              <a:rPr lang="en-US" sz="1500" b="0" i="0" dirty="0">
                <a:solidFill>
                  <a:srgbClr val="C00000"/>
                </a:solidFill>
                <a:effectLst/>
                <a:latin typeface="Arial" panose="020B0604020202020204" pitchFamily="34" charset="0"/>
                <a:cs typeface="Arial" panose="020B0604020202020204" pitchFamily="34" charset="0"/>
              </a:rPr>
              <a:t> </a:t>
            </a:r>
            <a:r>
              <a:rPr lang="en-US" sz="1500" b="0" i="0" dirty="0">
                <a:effectLst/>
                <a:latin typeface="Arial" panose="020B0604020202020204" pitchFamily="34" charset="0"/>
                <a:cs typeface="Arial" panose="020B0604020202020204" pitchFamily="34" charset="0"/>
              </a:rPr>
              <a:t>$12,641,440 for the construction of a train station, development of a stormwater park, and street-level redevelopment that would include bike lanes, broadband, and stormwater management.</a:t>
            </a:r>
          </a:p>
          <a:p>
            <a:pPr>
              <a:buFont typeface="Arial" panose="020B0604020202020204" pitchFamily="34" charset="0"/>
              <a:buChar char="•"/>
            </a:pPr>
            <a:r>
              <a:rPr lang="en-US" sz="1500" b="1" i="0" dirty="0">
                <a:solidFill>
                  <a:srgbClr val="C00000"/>
                </a:solidFill>
                <a:effectLst/>
                <a:latin typeface="Arial" panose="020B0604020202020204" pitchFamily="34" charset="0"/>
                <a:cs typeface="Arial" panose="020B0604020202020204" pitchFamily="34" charset="0"/>
              </a:rPr>
              <a:t>Tanglefoot Trail Extension (Ripley):</a:t>
            </a:r>
            <a:r>
              <a:rPr lang="en-US" sz="1500" b="0" i="0" dirty="0">
                <a:solidFill>
                  <a:srgbClr val="C00000"/>
                </a:solidFill>
                <a:effectLst/>
                <a:latin typeface="Arial" panose="020B0604020202020204" pitchFamily="34" charset="0"/>
                <a:cs typeface="Arial" panose="020B0604020202020204" pitchFamily="34" charset="0"/>
              </a:rPr>
              <a:t> </a:t>
            </a:r>
            <a:r>
              <a:rPr lang="en-US" sz="1500" b="0" i="0" dirty="0">
                <a:effectLst/>
                <a:latin typeface="Arial" panose="020B0604020202020204" pitchFamily="34" charset="0"/>
                <a:cs typeface="Arial" panose="020B0604020202020204" pitchFamily="34" charset="0"/>
              </a:rPr>
              <a:t>$1,400,000 for planning operations </a:t>
            </a:r>
            <a:r>
              <a:rPr lang="en-US" sz="1500" dirty="0">
                <a:latin typeface="Arial" panose="020B0604020202020204" pitchFamily="34" charset="0"/>
                <a:cs typeface="Arial" panose="020B0604020202020204" pitchFamily="34" charset="0"/>
              </a:rPr>
              <a:t>regarding </a:t>
            </a:r>
            <a:r>
              <a:rPr lang="en-US" sz="1500" b="0" i="0" dirty="0">
                <a:effectLst/>
                <a:latin typeface="Arial" panose="020B0604020202020204" pitchFamily="34" charset="0"/>
                <a:cs typeface="Arial" panose="020B0604020202020204" pitchFamily="34" charset="0"/>
              </a:rPr>
              <a:t>a potential 20-mile expansion of the Tanglefoot rail from New Albany to Ripley.</a:t>
            </a:r>
          </a:p>
        </p:txBody>
      </p:sp>
      <p:pic>
        <p:nvPicPr>
          <p:cNvPr id="10" name="Picture 9" descr="A picture containing text, building, sky, outdoor&#10;&#10;Description automatically generated">
            <a:extLst>
              <a:ext uri="{FF2B5EF4-FFF2-40B4-BE49-F238E27FC236}">
                <a16:creationId xmlns:a16="http://schemas.microsoft.com/office/drawing/2014/main" id="{73D45139-F1F4-F9EF-BC7F-1A8462232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6949" y="3812979"/>
            <a:ext cx="4577687" cy="1927447"/>
          </a:xfrm>
          <a:prstGeom prst="rect">
            <a:avLst/>
          </a:prstGeom>
          <a:ln w="12700">
            <a:solidFill>
              <a:schemeClr val="tx1"/>
            </a:solidFill>
          </a:ln>
        </p:spPr>
      </p:pic>
      <p:sp>
        <p:nvSpPr>
          <p:cNvPr id="11" name="TextBox 10">
            <a:extLst>
              <a:ext uri="{FF2B5EF4-FFF2-40B4-BE49-F238E27FC236}">
                <a16:creationId xmlns:a16="http://schemas.microsoft.com/office/drawing/2014/main" id="{4AFE0AA1-30E3-259A-CF75-F24B1055C90A}"/>
              </a:ext>
            </a:extLst>
          </p:cNvPr>
          <p:cNvSpPr txBox="1"/>
          <p:nvPr/>
        </p:nvSpPr>
        <p:spPr>
          <a:xfrm>
            <a:off x="952845" y="3963470"/>
            <a:ext cx="5520054" cy="1708160"/>
          </a:xfrm>
          <a:prstGeom prst="rect">
            <a:avLst/>
          </a:prstGeom>
          <a:noFill/>
        </p:spPr>
        <p:txBody>
          <a:bodyPr wrap="square" rtlCol="0">
            <a:spAutoFit/>
          </a:bodyPr>
          <a:lstStyle/>
          <a:p>
            <a:pPr>
              <a:buFont typeface="Arial" panose="020B0604020202020204" pitchFamily="34" charset="0"/>
              <a:buChar char="•"/>
            </a:pPr>
            <a:r>
              <a:rPr lang="en-US" sz="1500" b="1" i="0" dirty="0">
                <a:solidFill>
                  <a:srgbClr val="C00000"/>
                </a:solidFill>
                <a:effectLst/>
                <a:latin typeface="Arial" panose="020B0604020202020204" pitchFamily="34" charset="0"/>
                <a:cs typeface="Arial" panose="020B0604020202020204" pitchFamily="34" charset="0"/>
              </a:rPr>
              <a:t>Tupelo RAIL Improvements Program:</a:t>
            </a:r>
            <a:r>
              <a:rPr lang="en-US" sz="1500" b="0" i="0" dirty="0">
                <a:solidFill>
                  <a:srgbClr val="C00000"/>
                </a:solidFill>
                <a:effectLst/>
                <a:latin typeface="Arial" panose="020B0604020202020204" pitchFamily="34" charset="0"/>
                <a:cs typeface="Arial" panose="020B0604020202020204" pitchFamily="34" charset="0"/>
              </a:rPr>
              <a:t> </a:t>
            </a:r>
            <a:r>
              <a:rPr lang="en-US" sz="1500" b="0" i="0" dirty="0">
                <a:effectLst/>
                <a:latin typeface="Arial" panose="020B0604020202020204" pitchFamily="34" charset="0"/>
                <a:cs typeface="Arial" panose="020B0604020202020204" pitchFamily="34" charset="0"/>
              </a:rPr>
              <a:t>$1,452,290 for engineering and planning work to construct a highway overpass at Eason Boulevard and Kansas City Southern Crossing; work to change the location of the switching operation away from the intersection at Main Street and Gloster Street; develop quiet zones; and install new safety features.</a:t>
            </a:r>
          </a:p>
        </p:txBody>
      </p:sp>
    </p:spTree>
    <p:extLst>
      <p:ext uri="{BB962C8B-B14F-4D97-AF65-F5344CB8AC3E}">
        <p14:creationId xmlns:p14="http://schemas.microsoft.com/office/powerpoint/2010/main" val="4110647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E56CCD-2031-7DE0-2490-2D306761C783}"/>
              </a:ext>
            </a:extLst>
          </p:cNvPr>
          <p:cNvSpPr txBox="1"/>
          <p:nvPr/>
        </p:nvSpPr>
        <p:spPr>
          <a:xfrm>
            <a:off x="90351" y="86979"/>
            <a:ext cx="12043954"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3200" b="1" dirty="0">
                <a:solidFill>
                  <a:srgbClr val="C00000"/>
                </a:solidFill>
                <a:latin typeface="Arial" panose="020B0604020202020204" pitchFamily="34" charset="0"/>
                <a:cs typeface="Arial" panose="020B0604020202020204" pitchFamily="34" charset="0"/>
              </a:rPr>
              <a:t>Jackson MS Water Crisis:  </a:t>
            </a:r>
            <a:r>
              <a:rPr lang="en-US" sz="2600" b="1" dirty="0">
                <a:latin typeface="Arial" panose="020B0604020202020204" pitchFamily="34" charset="0"/>
                <a:cs typeface="Arial" panose="020B0604020202020204" pitchFamily="34" charset="0"/>
              </a:rPr>
              <a:t>Damage to Future Economic Development</a:t>
            </a:r>
          </a:p>
        </p:txBody>
      </p:sp>
      <p:pic>
        <p:nvPicPr>
          <p:cNvPr id="3" name="Picture 2">
            <a:extLst>
              <a:ext uri="{FF2B5EF4-FFF2-40B4-BE49-F238E27FC236}">
                <a16:creationId xmlns:a16="http://schemas.microsoft.com/office/drawing/2014/main" id="{1F04D0A5-B178-AA75-1941-060CC286D4E1}"/>
              </a:ext>
            </a:extLst>
          </p:cNvPr>
          <p:cNvPicPr>
            <a:picLocks noChangeAspect="1"/>
          </p:cNvPicPr>
          <p:nvPr/>
        </p:nvPicPr>
        <p:blipFill>
          <a:blip r:embed="rId2"/>
          <a:stretch>
            <a:fillRect/>
          </a:stretch>
        </p:blipFill>
        <p:spPr>
          <a:xfrm>
            <a:off x="16328" y="854728"/>
            <a:ext cx="12192000" cy="54727"/>
          </a:xfrm>
          <a:prstGeom prst="rect">
            <a:avLst/>
          </a:prstGeom>
        </p:spPr>
      </p:pic>
      <p:sp>
        <p:nvSpPr>
          <p:cNvPr id="4" name="Google Shape;233;p33">
            <a:extLst>
              <a:ext uri="{FF2B5EF4-FFF2-40B4-BE49-F238E27FC236}">
                <a16:creationId xmlns:a16="http://schemas.microsoft.com/office/drawing/2014/main" id="{4BA6C204-E1C3-3509-8F93-1F4C2077BF0A}"/>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38</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5" name="TextBox 4">
            <a:extLst>
              <a:ext uri="{FF2B5EF4-FFF2-40B4-BE49-F238E27FC236}">
                <a16:creationId xmlns:a16="http://schemas.microsoft.com/office/drawing/2014/main" id="{5F2FC9FC-8384-2AE0-6A84-26C4DF10DFA9}"/>
              </a:ext>
            </a:extLst>
          </p:cNvPr>
          <p:cNvSpPr txBox="1"/>
          <p:nvPr/>
        </p:nvSpPr>
        <p:spPr>
          <a:xfrm>
            <a:off x="16328" y="6513265"/>
            <a:ext cx="109023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rPr>
              <a:t>https://www.wicker.senate.gov/2022/8/wicker-hyde-smith-welcome-15-4m-in-infrastructure-funding-for-mississippi</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pic>
        <p:nvPicPr>
          <p:cNvPr id="8" name="Picture 7">
            <a:extLst>
              <a:ext uri="{FF2B5EF4-FFF2-40B4-BE49-F238E27FC236}">
                <a16:creationId xmlns:a16="http://schemas.microsoft.com/office/drawing/2014/main" id="{D4DED328-029C-8668-8329-B24B75BA1D29}"/>
              </a:ext>
            </a:extLst>
          </p:cNvPr>
          <p:cNvPicPr>
            <a:picLocks noChangeAspect="1"/>
          </p:cNvPicPr>
          <p:nvPr/>
        </p:nvPicPr>
        <p:blipFill>
          <a:blip r:embed="rId4"/>
          <a:stretch>
            <a:fillRect/>
          </a:stretch>
        </p:blipFill>
        <p:spPr>
          <a:xfrm>
            <a:off x="1409045" y="1338209"/>
            <a:ext cx="9373908" cy="220058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9" name="TextBox 8">
            <a:extLst>
              <a:ext uri="{FF2B5EF4-FFF2-40B4-BE49-F238E27FC236}">
                <a16:creationId xmlns:a16="http://schemas.microsoft.com/office/drawing/2014/main" id="{5FB070C2-D7FE-519D-3FCA-559AC6D360B3}"/>
              </a:ext>
            </a:extLst>
          </p:cNvPr>
          <p:cNvSpPr txBox="1"/>
          <p:nvPr/>
        </p:nvSpPr>
        <p:spPr>
          <a:xfrm>
            <a:off x="2064426" y="3838994"/>
            <a:ext cx="8063146" cy="2308324"/>
          </a:xfrm>
          <a:prstGeom prst="rect">
            <a:avLst/>
          </a:prstGeom>
          <a:noFill/>
        </p:spPr>
        <p:txBody>
          <a:bodyPr wrap="square" rtlCol="0">
            <a:spAutoFit/>
          </a:bodyPr>
          <a:lstStyle/>
          <a:p>
            <a:pPr algn="l"/>
            <a:r>
              <a:rPr lang="en-US" sz="1400" b="1" i="0" dirty="0">
                <a:solidFill>
                  <a:srgbClr val="2A2A2A"/>
                </a:solidFill>
                <a:effectLst/>
                <a:latin typeface="Arial" panose="020B0604020202020204" pitchFamily="34" charset="0"/>
                <a:cs typeface="Arial" panose="020B0604020202020204" pitchFamily="34" charset="0"/>
              </a:rPr>
              <a:t>NOT what industry, Chamber of Commerce or any entity considering MS for future Site Selection want to hear:</a:t>
            </a:r>
          </a:p>
          <a:p>
            <a:pPr algn="l"/>
            <a:endParaRPr lang="en-US" sz="1400" dirty="0">
              <a:solidFill>
                <a:srgbClr val="2A2A2A"/>
              </a:solidFill>
              <a:latin typeface="Arial" panose="020B0604020202020204" pitchFamily="34" charset="0"/>
              <a:cs typeface="Arial" panose="020B0604020202020204" pitchFamily="34" charset="0"/>
            </a:endParaRPr>
          </a:p>
          <a:p>
            <a:pPr algn="l"/>
            <a:r>
              <a:rPr lang="en-US" sz="1400" b="0" i="0" dirty="0">
                <a:solidFill>
                  <a:srgbClr val="2A2A2A"/>
                </a:solidFill>
                <a:effectLst/>
                <a:latin typeface="Arial" panose="020B0604020202020204" pitchFamily="34" charset="0"/>
                <a:cs typeface="Arial" panose="020B0604020202020204" pitchFamily="34" charset="0"/>
              </a:rPr>
              <a:t>More than 150,000 residents of Jackson, Miss., remained without access to safe drinking water Tuesday, a day after officials announced </a:t>
            </a:r>
            <a:r>
              <a:rPr lang="en-US" sz="1400" b="1" i="0" dirty="0">
                <a:solidFill>
                  <a:srgbClr val="2A2A2A"/>
                </a:solidFill>
                <a:effectLst/>
                <a:highlight>
                  <a:srgbClr val="FFFF00"/>
                </a:highlight>
                <a:latin typeface="Arial" panose="020B0604020202020204" pitchFamily="34" charset="0"/>
                <a:cs typeface="Arial" panose="020B0604020202020204" pitchFamily="34" charset="0"/>
              </a:rPr>
              <a:t>that the city’s main treatment plant had failed, creating an emergency that could last “indefinitely.”</a:t>
            </a:r>
          </a:p>
          <a:p>
            <a:pPr algn="l"/>
            <a:endParaRPr lang="en-US" sz="1400" b="1" i="0" dirty="0">
              <a:solidFill>
                <a:srgbClr val="2A2A2A"/>
              </a:solidFill>
              <a:effectLst/>
              <a:highlight>
                <a:srgbClr val="FFFF00"/>
              </a:highlight>
              <a:latin typeface="Arial" panose="020B0604020202020204" pitchFamily="34" charset="0"/>
              <a:cs typeface="Arial" panose="020B0604020202020204" pitchFamily="34" charset="0"/>
            </a:endParaRPr>
          </a:p>
          <a:p>
            <a:pPr algn="l"/>
            <a:r>
              <a:rPr lang="en-US" sz="1400" b="0" i="0" dirty="0">
                <a:solidFill>
                  <a:srgbClr val="2A2A2A"/>
                </a:solidFill>
                <a:effectLst/>
                <a:latin typeface="Arial" panose="020B0604020202020204" pitchFamily="34" charset="0"/>
                <a:cs typeface="Arial" panose="020B0604020202020204" pitchFamily="34" charset="0"/>
              </a:rPr>
              <a:t>State and local leaders scrambled to address the crisis, which will require an unprecedented mobilization effort to provide water for flushing toilets, cooking and bathing.</a:t>
            </a:r>
          </a:p>
          <a:p>
            <a:endParaRPr lang="en-US" dirty="0"/>
          </a:p>
        </p:txBody>
      </p:sp>
    </p:spTree>
    <p:extLst>
      <p:ext uri="{BB962C8B-B14F-4D97-AF65-F5344CB8AC3E}">
        <p14:creationId xmlns:p14="http://schemas.microsoft.com/office/powerpoint/2010/main" val="1719032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76E27179-F1AA-4C7E-8C46-27C7943587AB}"/>
              </a:ext>
            </a:extLst>
          </p:cNvPr>
          <p:cNvSpPr txBox="1"/>
          <p:nvPr/>
        </p:nvSpPr>
        <p:spPr>
          <a:xfrm>
            <a:off x="473640" y="192865"/>
            <a:ext cx="1124472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highlight>
                  <a:srgbClr val="FFFF00"/>
                </a:highlight>
                <a:uLnTx/>
                <a:uFillTx/>
                <a:latin typeface="Arial" panose="020B0604020202020204" pitchFamily="34" charset="0"/>
                <a:cs typeface="Arial" panose="020B0604020202020204" pitchFamily="34" charset="0"/>
              </a:rPr>
              <a:t>LMI</a:t>
            </a:r>
            <a:r>
              <a:rPr kumimoji="0" 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Metric for Logistics: </a:t>
            </a:r>
            <a:r>
              <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5 Universities + 2 Leading LIs on Supply-Chain</a:t>
            </a:r>
            <a:endParaRPr kumimoji="0" lang="en-US" sz="26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A98848C-146E-475B-8BBB-9924BBF6CB5F}"/>
              </a:ext>
            </a:extLst>
          </p:cNvPr>
          <p:cNvPicPr>
            <a:picLocks noChangeAspect="1"/>
          </p:cNvPicPr>
          <p:nvPr/>
        </p:nvPicPr>
        <p:blipFill rotWithShape="1">
          <a:blip r:embed="rId3"/>
          <a:srcRect l="22323" t="7946"/>
          <a:stretch/>
        </p:blipFill>
        <p:spPr>
          <a:xfrm>
            <a:off x="625287" y="1176803"/>
            <a:ext cx="3403028" cy="1272491"/>
          </a:xfrm>
          <a:prstGeom prst="rect">
            <a:avLst/>
          </a:prstGeom>
          <a:ln w="12700">
            <a:solidFill>
              <a:schemeClr val="tx1"/>
            </a:solidFill>
          </a:ln>
        </p:spPr>
      </p:pic>
      <p:sp>
        <p:nvSpPr>
          <p:cNvPr id="7" name="TextBox 6">
            <a:extLst>
              <a:ext uri="{FF2B5EF4-FFF2-40B4-BE49-F238E27FC236}">
                <a16:creationId xmlns:a16="http://schemas.microsoft.com/office/drawing/2014/main" id="{2B4A4812-2B2F-438F-9EFF-A5A347E94F94}"/>
              </a:ext>
            </a:extLst>
          </p:cNvPr>
          <p:cNvSpPr txBox="1"/>
          <p:nvPr/>
        </p:nvSpPr>
        <p:spPr>
          <a:xfrm>
            <a:off x="142164" y="2611162"/>
            <a:ext cx="4310091" cy="35240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June 2021 </a:t>
            </a:r>
            <a:r>
              <a:rPr kumimoji="0" lang="en-US" sz="1400" b="1" i="0" u="none" strike="noStrike" kern="1200" cap="none" spc="0" normalizeH="0" baseline="0" noProof="0" dirty="0">
                <a:ln>
                  <a:noFill/>
                </a:ln>
                <a:solidFill>
                  <a:srgbClr val="C00000"/>
                </a:solidFill>
                <a:effectLst/>
                <a:highlight>
                  <a:srgbClr val="FFFF00"/>
                </a:highlight>
                <a:uLnTx/>
                <a:uFillTx/>
                <a:latin typeface="Arial" panose="020B0604020202020204" pitchFamily="34" charset="0"/>
                <a:cs typeface="Arial" panose="020B0604020202020204" pitchFamily="34" charset="0"/>
              </a:rPr>
              <a:t>LMI </a:t>
            </a:r>
            <a:r>
              <a:rPr kumimoji="0" lang="en-US" sz="1400" b="1" i="1" u="none" strike="noStrike" kern="1200" cap="none" spc="0" normalizeH="0" baseline="0" noProof="0" dirty="0">
                <a:ln>
                  <a:noFill/>
                </a:ln>
                <a:solidFill>
                  <a:srgbClr val="C00000"/>
                </a:solidFill>
                <a:effectLst/>
                <a:highlight>
                  <a:srgbClr val="FFFF00"/>
                </a:highlight>
                <a:uLnTx/>
                <a:uFillTx/>
                <a:latin typeface="Arial" panose="020B0604020202020204" pitchFamily="34" charset="0"/>
                <a:cs typeface="Arial" panose="020B0604020202020204" pitchFamily="34" charset="0"/>
              </a:rPr>
              <a:t>(Logistics Managers Index)</a:t>
            </a:r>
            <a:r>
              <a:rPr kumimoji="0" lang="en-US" sz="1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 75.0</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June 2021’s LMI comes in at 75.0, </a:t>
            </a:r>
            <a:r>
              <a:rPr kumimoji="0" lang="en-US" sz="13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the second-highest in the history of the index. </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overall index rate has now come in above the 70-point mark in five consecutive months, the longest streak in the history of the LMI.</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LMI Methodology: </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LMI score is </a:t>
            </a:r>
            <a:r>
              <a:rPr kumimoji="0" lang="en-US" sz="13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 combination of eight unique components that make up the logistics industry, including: inventory levels and costs, warehousing capacity, utilization, and prices, and transportation capacity, utilization, and prices</a:t>
            </a:r>
            <a:r>
              <a:rPr kumimoji="0" lang="en-US" sz="1300" b="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The LMI is calculated using a diffusion index, in which any reading above 50 percent indicates that logistics is expanding; a reading below 50 percent is indicative of a shrinking logistics industry.</a:t>
            </a:r>
          </a:p>
        </p:txBody>
      </p:sp>
      <p:pic>
        <p:nvPicPr>
          <p:cNvPr id="3074" name="Picture 2" descr="Picture">
            <a:extLst>
              <a:ext uri="{FF2B5EF4-FFF2-40B4-BE49-F238E27FC236}">
                <a16:creationId xmlns:a16="http://schemas.microsoft.com/office/drawing/2014/main" id="{211E8C41-3C3C-48BE-A478-D499FA266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841" y="1166725"/>
            <a:ext cx="7060519" cy="4637959"/>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5CC39FA-CE4B-4F3F-A552-F4645F1154E3}"/>
              </a:ext>
            </a:extLst>
          </p:cNvPr>
          <p:cNvSpPr txBox="1"/>
          <p:nvPr/>
        </p:nvSpPr>
        <p:spPr>
          <a:xfrm>
            <a:off x="9378885" y="1978170"/>
            <a:ext cx="1970254" cy="30777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rPr>
              <a:t>Inventory Costs - UP</a:t>
            </a:r>
          </a:p>
        </p:txBody>
      </p:sp>
      <p:sp>
        <p:nvSpPr>
          <p:cNvPr id="28" name="TextBox 27">
            <a:extLst>
              <a:ext uri="{FF2B5EF4-FFF2-40B4-BE49-F238E27FC236}">
                <a16:creationId xmlns:a16="http://schemas.microsoft.com/office/drawing/2014/main" id="{FA474216-F49D-493C-9499-5868DF463078}"/>
              </a:ext>
            </a:extLst>
          </p:cNvPr>
          <p:cNvSpPr txBox="1"/>
          <p:nvPr/>
        </p:nvSpPr>
        <p:spPr>
          <a:xfrm>
            <a:off x="9085734" y="3295084"/>
            <a:ext cx="2717180" cy="30777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255E91"/>
                </a:solidFill>
                <a:effectLst/>
                <a:uLnTx/>
                <a:uFillTx/>
                <a:latin typeface="Arial" panose="020B0604020202020204" pitchFamily="34" charset="0"/>
                <a:cs typeface="Arial" panose="020B0604020202020204" pitchFamily="34" charset="0"/>
              </a:rPr>
              <a:t>Warehouse Capacity - DOWN</a:t>
            </a:r>
          </a:p>
        </p:txBody>
      </p:sp>
      <p:sp>
        <p:nvSpPr>
          <p:cNvPr id="30" name="TextBox 29">
            <a:extLst>
              <a:ext uri="{FF2B5EF4-FFF2-40B4-BE49-F238E27FC236}">
                <a16:creationId xmlns:a16="http://schemas.microsoft.com/office/drawing/2014/main" id="{BB4CF59F-4E95-4191-88C4-92A2FD2606C0}"/>
              </a:ext>
            </a:extLst>
          </p:cNvPr>
          <p:cNvSpPr txBox="1"/>
          <p:nvPr/>
        </p:nvSpPr>
        <p:spPr>
          <a:xfrm>
            <a:off x="328962" y="6513264"/>
            <a:ext cx="611644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http://www.the-lmi.com/june-2021-logistics-managers-index.html</a:t>
            </a:r>
            <a:r>
              <a:rPr kumimoji="0" lang="en-US" sz="11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3" name="TextBox 2">
            <a:extLst>
              <a:ext uri="{FF2B5EF4-FFF2-40B4-BE49-F238E27FC236}">
                <a16:creationId xmlns:a16="http://schemas.microsoft.com/office/drawing/2014/main" id="{C9CC3512-3E7E-4FC7-93D6-2FBF155959CA}"/>
              </a:ext>
            </a:extLst>
          </p:cNvPr>
          <p:cNvSpPr txBox="1"/>
          <p:nvPr/>
        </p:nvSpPr>
        <p:spPr>
          <a:xfrm>
            <a:off x="5916894" y="1735376"/>
            <a:ext cx="2781561" cy="830997"/>
          </a:xfrm>
          <a:prstGeom prst="rect">
            <a:avLst/>
          </a:prstGeom>
          <a:solidFill>
            <a:schemeClr val="accent5">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Inventory costs way up as not enough </a:t>
            </a:r>
            <a:r>
              <a:rPr kumimoji="0" lang="en-US" sz="16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warehouse, trucker, etc. capacity.</a:t>
            </a:r>
          </a:p>
        </p:txBody>
      </p:sp>
      <p:sp>
        <p:nvSpPr>
          <p:cNvPr id="15" name="Google Shape;233;p33">
            <a:extLst>
              <a:ext uri="{FF2B5EF4-FFF2-40B4-BE49-F238E27FC236}">
                <a16:creationId xmlns:a16="http://schemas.microsoft.com/office/drawing/2014/main" id="{726014A7-B9E2-4F1E-B7E8-9F26C29F1F57}"/>
              </a:ext>
            </a:extLst>
          </p:cNvPr>
          <p:cNvSpPr txBox="1">
            <a:spLocks/>
          </p:cNvSpPr>
          <p:nvPr/>
        </p:nvSpPr>
        <p:spPr>
          <a:xfrm>
            <a:off x="10851325" y="643291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39</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cxnSp>
        <p:nvCxnSpPr>
          <p:cNvPr id="17" name="Google Shape;276;p39">
            <a:extLst>
              <a:ext uri="{FF2B5EF4-FFF2-40B4-BE49-F238E27FC236}">
                <a16:creationId xmlns:a16="http://schemas.microsoft.com/office/drawing/2014/main" id="{D2F6F857-806E-4D04-BE31-8D0BE8BA97D8}"/>
              </a:ext>
            </a:extLst>
          </p:cNvPr>
          <p:cNvCxnSpPr>
            <a:cxnSpLocks/>
          </p:cNvCxnSpPr>
          <p:nvPr/>
        </p:nvCxnSpPr>
        <p:spPr>
          <a:xfrm>
            <a:off x="0" y="955497"/>
            <a:ext cx="12192000" cy="0"/>
          </a:xfrm>
          <a:prstGeom prst="straightConnector1">
            <a:avLst/>
          </a:prstGeom>
          <a:noFill/>
          <a:ln w="57150" cap="flat" cmpd="sng">
            <a:solidFill>
              <a:srgbClr val="333333"/>
            </a:solidFill>
            <a:prstDash val="solid"/>
            <a:round/>
            <a:headEnd type="none" w="sm" len="sm"/>
            <a:tailEnd type="none" w="sm" len="sm"/>
          </a:ln>
        </p:spPr>
      </p:cxnSp>
      <p:sp>
        <p:nvSpPr>
          <p:cNvPr id="22" name="Arrow: Down 21">
            <a:extLst>
              <a:ext uri="{FF2B5EF4-FFF2-40B4-BE49-F238E27FC236}">
                <a16:creationId xmlns:a16="http://schemas.microsoft.com/office/drawing/2014/main" id="{42CA65F8-7143-D689-1580-AF413F7D365E}"/>
              </a:ext>
            </a:extLst>
          </p:cNvPr>
          <p:cNvSpPr/>
          <p:nvPr/>
        </p:nvSpPr>
        <p:spPr>
          <a:xfrm rot="10800000">
            <a:off x="11438434" y="1996986"/>
            <a:ext cx="263828" cy="307776"/>
          </a:xfrm>
          <a:prstGeom prst="downArrow">
            <a:avLst/>
          </a:prstGeom>
          <a:solidFill>
            <a:srgbClr val="951A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Down 28">
            <a:extLst>
              <a:ext uri="{FF2B5EF4-FFF2-40B4-BE49-F238E27FC236}">
                <a16:creationId xmlns:a16="http://schemas.microsoft.com/office/drawing/2014/main" id="{5E00A6C2-F6CC-4B2C-9540-C9CD094F0B95}"/>
              </a:ext>
            </a:extLst>
          </p:cNvPr>
          <p:cNvSpPr/>
          <p:nvPr/>
        </p:nvSpPr>
        <p:spPr>
          <a:xfrm>
            <a:off x="11451769" y="3576734"/>
            <a:ext cx="263828" cy="307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0740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oogle Shape;276;p39">
            <a:extLst>
              <a:ext uri="{FF2B5EF4-FFF2-40B4-BE49-F238E27FC236}">
                <a16:creationId xmlns:a16="http://schemas.microsoft.com/office/drawing/2014/main" id="{F87071AB-5320-4A50-BFD3-DDE4624DCF21}"/>
              </a:ext>
            </a:extLst>
          </p:cNvPr>
          <p:cNvCxnSpPr>
            <a:cxnSpLocks/>
          </p:cNvCxnSpPr>
          <p:nvPr/>
        </p:nvCxnSpPr>
        <p:spPr>
          <a:xfrm>
            <a:off x="0" y="995661"/>
            <a:ext cx="12192000" cy="0"/>
          </a:xfrm>
          <a:prstGeom prst="straightConnector1">
            <a:avLst/>
          </a:prstGeom>
          <a:noFill/>
          <a:ln w="57150" cap="flat" cmpd="sng">
            <a:solidFill>
              <a:srgbClr val="333333"/>
            </a:solidFill>
            <a:prstDash val="solid"/>
            <a:round/>
            <a:headEnd type="none" w="sm" len="sm"/>
            <a:tailEnd type="none" w="sm" len="sm"/>
          </a:ln>
        </p:spPr>
      </p:cxnSp>
      <p:sp>
        <p:nvSpPr>
          <p:cNvPr id="8" name="Google Shape;233;p33">
            <a:extLst>
              <a:ext uri="{FF2B5EF4-FFF2-40B4-BE49-F238E27FC236}">
                <a16:creationId xmlns:a16="http://schemas.microsoft.com/office/drawing/2014/main" id="{7DF0CD2E-EB96-473D-BF58-C417C05DF6FA}"/>
              </a:ext>
            </a:extLst>
          </p:cNvPr>
          <p:cNvSpPr txBox="1">
            <a:spLocks/>
          </p:cNvSpPr>
          <p:nvPr/>
        </p:nvSpPr>
        <p:spPr>
          <a:xfrm>
            <a:off x="10767435" y="636797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10" name="TextBox 9">
            <a:extLst>
              <a:ext uri="{FF2B5EF4-FFF2-40B4-BE49-F238E27FC236}">
                <a16:creationId xmlns:a16="http://schemas.microsoft.com/office/drawing/2014/main" id="{EDCF6DAC-04AD-473F-AFB7-ED2A53836477}"/>
              </a:ext>
            </a:extLst>
          </p:cNvPr>
          <p:cNvSpPr txBox="1"/>
          <p:nvPr/>
        </p:nvSpPr>
        <p:spPr>
          <a:xfrm>
            <a:off x="304667" y="180966"/>
            <a:ext cx="11411940"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2800" b="1" dirty="0">
                <a:solidFill>
                  <a:srgbClr val="C00000"/>
                </a:solidFill>
                <a:latin typeface="Arial" panose="020B0604020202020204" pitchFamily="34" charset="0"/>
                <a:cs typeface="Arial" panose="020B0604020202020204" pitchFamily="34" charset="0"/>
              </a:rPr>
              <a:t>PAVE &amp; PAREA: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2400" b="1" dirty="0">
                <a:solidFill>
                  <a:prstClr val="black"/>
                </a:solidFill>
                <a:latin typeface="Arial" panose="020B0604020202020204" pitchFamily="34" charset="0"/>
                <a:cs typeface="Arial" panose="020B0604020202020204" pitchFamily="34" charset="0"/>
              </a:rPr>
              <a:t>A CRE Valuation Risk to Monitor</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lang="en-US" sz="2800" b="1" dirty="0">
                <a:solidFill>
                  <a:srgbClr val="C00000"/>
                </a:solidFill>
                <a:latin typeface="Arial" panose="020B0604020202020204" pitchFamily="34" charset="0"/>
                <a:cs typeface="Arial" panose="020B0604020202020204" pitchFamily="34" charset="0"/>
              </a:rPr>
              <a:t>PAREA vs. USPAP?</a:t>
            </a:r>
            <a:endPar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F9BB4AD3-66FA-24F8-3929-20E5D8328595}"/>
              </a:ext>
            </a:extLst>
          </p:cNvPr>
          <p:cNvSpPr txBox="1"/>
          <p:nvPr/>
        </p:nvSpPr>
        <p:spPr>
          <a:xfrm>
            <a:off x="7597428" y="5998985"/>
            <a:ext cx="3152899" cy="276999"/>
          </a:xfrm>
          <a:prstGeom prst="rect">
            <a:avLst/>
          </a:prstGeom>
          <a:noFill/>
        </p:spPr>
        <p:txBody>
          <a:bodyPr wrap="square">
            <a:spAutoFit/>
          </a:bodyPr>
          <a:lstStyle/>
          <a:p>
            <a:r>
              <a:rPr lang="en-US" sz="1100" dirty="0">
                <a:solidFill>
                  <a:srgbClr val="0070C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https://www.appraisalfoundation.org</a:t>
            </a:r>
            <a:r>
              <a:rPr lang="en-US" sz="1200" dirty="0">
                <a:solidFill>
                  <a:srgbClr val="0070C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en-US" sz="1200" dirty="0">
                <a:solidFill>
                  <a:srgbClr val="0070C0"/>
                </a:solidFill>
                <a:latin typeface="Arial" panose="020B0604020202020204" pitchFamily="34" charset="0"/>
                <a:cs typeface="Arial" panose="020B0604020202020204" pitchFamily="34" charset="0"/>
              </a:rPr>
              <a:t> </a:t>
            </a:r>
          </a:p>
        </p:txBody>
      </p:sp>
      <p:pic>
        <p:nvPicPr>
          <p:cNvPr id="15" name="Picture 14">
            <a:extLst>
              <a:ext uri="{FF2B5EF4-FFF2-40B4-BE49-F238E27FC236}">
                <a16:creationId xmlns:a16="http://schemas.microsoft.com/office/drawing/2014/main" id="{8B7D0CD3-24A0-D917-D073-87F0427CCFDB}"/>
              </a:ext>
            </a:extLst>
          </p:cNvPr>
          <p:cNvPicPr>
            <a:picLocks noChangeAspect="1"/>
          </p:cNvPicPr>
          <p:nvPr/>
        </p:nvPicPr>
        <p:blipFill>
          <a:blip r:embed="rId3"/>
          <a:stretch>
            <a:fillRect/>
          </a:stretch>
        </p:blipFill>
        <p:spPr>
          <a:xfrm>
            <a:off x="483970" y="1232738"/>
            <a:ext cx="4348232" cy="832870"/>
          </a:xfrm>
          <a:prstGeom prst="rect">
            <a:avLst/>
          </a:prstGeom>
        </p:spPr>
      </p:pic>
      <p:sp>
        <p:nvSpPr>
          <p:cNvPr id="17" name="TextBox 16">
            <a:extLst>
              <a:ext uri="{FF2B5EF4-FFF2-40B4-BE49-F238E27FC236}">
                <a16:creationId xmlns:a16="http://schemas.microsoft.com/office/drawing/2014/main" id="{0580C011-B7BC-C959-2EA8-872E5B065AA0}"/>
              </a:ext>
            </a:extLst>
          </p:cNvPr>
          <p:cNvSpPr txBox="1"/>
          <p:nvPr/>
        </p:nvSpPr>
        <p:spPr>
          <a:xfrm>
            <a:off x="431716" y="6501702"/>
            <a:ext cx="3200400" cy="261610"/>
          </a:xfrm>
          <a:prstGeom prst="rect">
            <a:avLst/>
          </a:prstGeom>
          <a:noFill/>
        </p:spPr>
        <p:txBody>
          <a:bodyPr wrap="square">
            <a:spAutoFit/>
          </a:bodyPr>
          <a:lstStyle/>
          <a:p>
            <a:r>
              <a:rPr lang="en-US" sz="1100"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https://pave.hud.gov/about</a:t>
            </a:r>
            <a:r>
              <a:rPr lang="en-US" sz="1100" dirty="0">
                <a:solidFill>
                  <a:srgbClr val="0070C0"/>
                </a:solidFill>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8664A7DD-5E9A-EFC3-284B-EC215CA10933}"/>
              </a:ext>
            </a:extLst>
          </p:cNvPr>
          <p:cNvSpPr txBox="1"/>
          <p:nvPr/>
        </p:nvSpPr>
        <p:spPr>
          <a:xfrm>
            <a:off x="431716" y="2202105"/>
            <a:ext cx="4959927" cy="3093154"/>
          </a:xfrm>
          <a:prstGeom prst="rect">
            <a:avLst/>
          </a:prstGeom>
          <a:noFill/>
        </p:spPr>
        <p:txBody>
          <a:bodyPr wrap="square" rtlCol="0">
            <a:spAutoFit/>
          </a:bodyPr>
          <a:lstStyle/>
          <a:p>
            <a:r>
              <a:rPr lang="en-US" sz="1500" dirty="0">
                <a:latin typeface="Arial" panose="020B0604020202020204" pitchFamily="34" charset="0"/>
                <a:cs typeface="Arial" panose="020B0604020202020204" pitchFamily="34" charset="0"/>
              </a:rPr>
              <a:t>On June 1, 2021—President Biden announced he was launching an interagency initiative to combat bias in home appraisals. This initiative became the </a:t>
            </a:r>
            <a:r>
              <a:rPr lang="en-US" sz="1500" b="1" dirty="0">
                <a:highlight>
                  <a:srgbClr val="FFFF00"/>
                </a:highlight>
                <a:latin typeface="Arial" panose="020B0604020202020204" pitchFamily="34" charset="0"/>
                <a:cs typeface="Arial" panose="020B0604020202020204" pitchFamily="34" charset="0"/>
              </a:rPr>
              <a:t>Interagency Task Force on Property Appraisal and Valuation Equity (PAVE).</a:t>
            </a:r>
          </a:p>
          <a:p>
            <a:endParaRPr lang="en-US" sz="1500" b="1" dirty="0">
              <a:highlight>
                <a:srgbClr val="FFFF00"/>
              </a:highlight>
              <a:latin typeface="Arial" panose="020B0604020202020204" pitchFamily="34" charset="0"/>
              <a:cs typeface="Arial" panose="020B0604020202020204" pitchFamily="34" charset="0"/>
            </a:endParaRPr>
          </a:p>
          <a:p>
            <a:r>
              <a:rPr lang="en-US" sz="1500" b="1" dirty="0">
                <a:highlight>
                  <a:srgbClr val="FFFF00"/>
                </a:highlight>
                <a:latin typeface="Arial" panose="020B0604020202020204" pitchFamily="34" charset="0"/>
                <a:cs typeface="Arial" panose="020B0604020202020204" pitchFamily="34" charset="0"/>
              </a:rPr>
              <a:t>PAVE is a first-of-its-kind interagency task force dedicated to ending discrimination in home valuations. </a:t>
            </a:r>
            <a:r>
              <a:rPr lang="en-US" sz="1500" dirty="0">
                <a:latin typeface="Arial" panose="020B0604020202020204" pitchFamily="34" charset="0"/>
                <a:cs typeface="Arial" panose="020B0604020202020204" pitchFamily="34" charset="0"/>
              </a:rPr>
              <a:t>The task force includes 13 federal agencies and offices and is chaired by Director of the Domestic Policy Council Ambassador Susan E. Rice and the U.S. Housing and Urban Development Secretary Marcia L. Fudge.</a:t>
            </a:r>
          </a:p>
        </p:txBody>
      </p:sp>
      <p:sp>
        <p:nvSpPr>
          <p:cNvPr id="19" name="TextBox 18">
            <a:extLst>
              <a:ext uri="{FF2B5EF4-FFF2-40B4-BE49-F238E27FC236}">
                <a16:creationId xmlns:a16="http://schemas.microsoft.com/office/drawing/2014/main" id="{A72F640D-0EDE-33CF-3779-3B298AD5FAA8}"/>
              </a:ext>
            </a:extLst>
          </p:cNvPr>
          <p:cNvSpPr txBox="1"/>
          <p:nvPr/>
        </p:nvSpPr>
        <p:spPr>
          <a:xfrm>
            <a:off x="5906129" y="2439315"/>
            <a:ext cx="5769756" cy="3600986"/>
          </a:xfrm>
          <a:prstGeom prst="rect">
            <a:avLst/>
          </a:prstGeom>
          <a:noFill/>
        </p:spPr>
        <p:txBody>
          <a:bodyPr wrap="square" rtlCol="0">
            <a:spAutoFit/>
          </a:bodyPr>
          <a:lstStyle/>
          <a:p>
            <a:pPr algn="l"/>
            <a:r>
              <a:rPr lang="en-US" sz="1600" b="1" i="0" u="sng" dirty="0">
                <a:effectLst/>
                <a:latin typeface="Arial" panose="020B0604020202020204" pitchFamily="34" charset="0"/>
                <a:cs typeface="Arial" panose="020B0604020202020204" pitchFamily="34" charset="0"/>
              </a:rPr>
              <a:t>Practical Applications of Real Estate Appraisal (PAREA)</a:t>
            </a:r>
            <a:endParaRPr lang="en-US" sz="1600" b="1" i="0" u="sng" dirty="0">
              <a:solidFill>
                <a:srgbClr val="0070C0"/>
              </a:solidFill>
              <a:effectLst/>
              <a:latin typeface="Arial" panose="020B0604020202020204" pitchFamily="34" charset="0"/>
              <a:cs typeface="Arial" panose="020B0604020202020204" pitchFamily="34" charset="0"/>
            </a:endParaRPr>
          </a:p>
          <a:p>
            <a:pPr algn="l"/>
            <a:endParaRPr lang="en-US" sz="1600" b="0" i="0" dirty="0">
              <a:solidFill>
                <a:srgbClr val="505050"/>
              </a:solidFill>
              <a:effectLst/>
              <a:latin typeface="Arial" panose="020B0604020202020204" pitchFamily="34" charset="0"/>
              <a:cs typeface="Arial" panose="020B0604020202020204" pitchFamily="34" charset="0"/>
            </a:endParaRPr>
          </a:p>
          <a:p>
            <a:pPr algn="l"/>
            <a:r>
              <a:rPr lang="en-US" sz="1500" b="0" i="0" dirty="0">
                <a:effectLst/>
                <a:latin typeface="Arial" panose="020B0604020202020204" pitchFamily="34" charset="0"/>
                <a:cs typeface="Arial" panose="020B0604020202020204" pitchFamily="34" charset="0"/>
              </a:rPr>
              <a:t>PAREA provides </a:t>
            </a:r>
            <a:r>
              <a:rPr lang="en-US" sz="1500" b="1" i="0" dirty="0">
                <a:effectLst/>
                <a:highlight>
                  <a:srgbClr val="FFFF00"/>
                </a:highlight>
                <a:latin typeface="Arial" panose="020B0604020202020204" pitchFamily="34" charset="0"/>
                <a:cs typeface="Arial" panose="020B0604020202020204" pitchFamily="34" charset="0"/>
              </a:rPr>
              <a:t>another pathway for aspiring appraisers to fulfill their experience requirements</a:t>
            </a:r>
            <a:r>
              <a:rPr lang="en-US" sz="1500" b="0" i="0" dirty="0">
                <a:effectLst/>
                <a:latin typeface="Arial" panose="020B0604020202020204" pitchFamily="34" charset="0"/>
                <a:cs typeface="Arial" panose="020B0604020202020204" pitchFamily="34" charset="0"/>
              </a:rPr>
              <a:t>. </a:t>
            </a:r>
          </a:p>
          <a:p>
            <a:pPr algn="l"/>
            <a:br>
              <a:rPr lang="en-US" sz="1500" b="0" i="0" dirty="0">
                <a:solidFill>
                  <a:srgbClr val="505050"/>
                </a:solidFill>
                <a:effectLst/>
                <a:latin typeface="Arial" panose="020B0604020202020204" pitchFamily="34" charset="0"/>
                <a:cs typeface="Arial" panose="020B0604020202020204" pitchFamily="34" charset="0"/>
              </a:rPr>
            </a:br>
            <a:r>
              <a:rPr lang="en-US" sz="1500" b="0" i="0" dirty="0">
                <a:effectLst/>
                <a:latin typeface="Arial" panose="020B0604020202020204" pitchFamily="34" charset="0"/>
                <a:cs typeface="Arial" panose="020B0604020202020204" pitchFamily="34" charset="0"/>
              </a:rPr>
              <a:t>The Appraiser Qualifications Board created the program as an alternative to the traditional supervisor/trainee model for gaining appraisal experience.</a:t>
            </a:r>
          </a:p>
          <a:p>
            <a:pPr algn="l"/>
            <a:r>
              <a:rPr lang="en-US" sz="1500" b="0" i="0" dirty="0">
                <a:solidFill>
                  <a:srgbClr val="505050"/>
                </a:solidFill>
                <a:effectLst/>
                <a:latin typeface="Arial" panose="020B0604020202020204" pitchFamily="34" charset="0"/>
                <a:cs typeface="Arial" panose="020B0604020202020204" pitchFamily="34" charset="0"/>
              </a:rPr>
              <a:t> </a:t>
            </a:r>
          </a:p>
          <a:p>
            <a:pPr algn="l"/>
            <a:r>
              <a:rPr lang="en-US" sz="1500" b="0" i="0" u="sng" dirty="0">
                <a:solidFill>
                  <a:srgbClr val="0070C0"/>
                </a:solidFill>
                <a:effectLst/>
                <a:latin typeface="Arial" panose="020B0604020202020204" pitchFamily="34" charset="0"/>
                <a:cs typeface="Arial" panose="020B0604020202020204" pitchFamily="34" charset="0"/>
              </a:rPr>
              <a:t>What is PAREA</a:t>
            </a:r>
            <a:r>
              <a:rPr lang="en-US" sz="1500" b="0" i="0" dirty="0">
                <a:solidFill>
                  <a:srgbClr val="0070C0"/>
                </a:solidFill>
                <a:effectLst/>
                <a:latin typeface="Arial" panose="020B0604020202020204" pitchFamily="34" charset="0"/>
                <a:cs typeface="Arial" panose="020B0604020202020204" pitchFamily="34" charset="0"/>
              </a:rPr>
              <a:t>? </a:t>
            </a:r>
          </a:p>
          <a:p>
            <a:pPr algn="l"/>
            <a:r>
              <a:rPr lang="en-US" sz="1500" b="0" i="0" dirty="0">
                <a:effectLst/>
                <a:latin typeface="Arial" panose="020B0604020202020204" pitchFamily="34" charset="0"/>
                <a:cs typeface="Arial" panose="020B0604020202020204" pitchFamily="34" charset="0"/>
              </a:rPr>
              <a:t>The</a:t>
            </a:r>
            <a:r>
              <a:rPr lang="en-US" sz="1500" b="0" i="0" dirty="0">
                <a:solidFill>
                  <a:srgbClr val="505050"/>
                </a:solidFill>
                <a:effectLst/>
                <a:latin typeface="Arial" panose="020B0604020202020204" pitchFamily="34" charset="0"/>
                <a:cs typeface="Arial" panose="020B0604020202020204" pitchFamily="34" charset="0"/>
              </a:rPr>
              <a:t> </a:t>
            </a:r>
            <a:r>
              <a:rPr lang="en-US" sz="1500" b="0" i="1" u="sng" dirty="0">
                <a:solidFill>
                  <a:srgbClr val="0072CE"/>
                </a:solidFill>
                <a:effectLst/>
                <a:latin typeface="Arial" panose="020B0604020202020204" pitchFamily="34" charset="0"/>
                <a:cs typeface="Arial" panose="020B0604020202020204" pitchFamily="34" charset="0"/>
                <a:hlinkClick r:id="rId5" tooltip="Criteria"/>
              </a:rPr>
              <a:t>Criteria</a:t>
            </a:r>
            <a:r>
              <a:rPr lang="en-US" sz="1500" i="0" dirty="0">
                <a:effectLst/>
                <a:latin typeface="Arial" panose="020B0604020202020204" pitchFamily="34" charset="0"/>
                <a:cs typeface="Arial" panose="020B0604020202020204" pitchFamily="34" charset="0"/>
              </a:rPr>
              <a:t> and Guide Note for PAREA was adopted by the AQB on October 16, 2020 and became effective January 1, 2021.  You can read the </a:t>
            </a:r>
            <a:r>
              <a:rPr lang="en-US" sz="1500" b="0" i="0" u="sng" dirty="0">
                <a:solidFill>
                  <a:srgbClr val="0072CE"/>
                </a:solidFill>
                <a:effectLst/>
                <a:latin typeface="Arial" panose="020B0604020202020204" pitchFamily="34" charset="0"/>
                <a:cs typeface="Arial" panose="020B0604020202020204" pitchFamily="34" charset="0"/>
                <a:hlinkClick r:id="rId6"/>
              </a:rPr>
              <a:t>exposure draft which led to the adoption of PAREA</a:t>
            </a:r>
            <a:r>
              <a:rPr lang="en-US" sz="1500" b="0" i="0" dirty="0">
                <a:solidFill>
                  <a:srgbClr val="505050"/>
                </a:solidFill>
                <a:effectLst/>
                <a:latin typeface="Arial" panose="020B0604020202020204" pitchFamily="34" charset="0"/>
                <a:cs typeface="Arial" panose="020B0604020202020204" pitchFamily="34" charset="0"/>
              </a:rPr>
              <a:t> </a:t>
            </a:r>
            <a:r>
              <a:rPr lang="en-US" sz="1500" b="0" i="0" dirty="0">
                <a:effectLst/>
                <a:latin typeface="Arial" panose="020B0604020202020204" pitchFamily="34" charset="0"/>
                <a:cs typeface="Arial" panose="020B0604020202020204" pitchFamily="34" charset="0"/>
              </a:rPr>
              <a:t>and the revised </a:t>
            </a:r>
            <a:r>
              <a:rPr lang="en-US" sz="1500" b="0" i="1" u="sng" dirty="0">
                <a:solidFill>
                  <a:srgbClr val="0072CE"/>
                </a:solidFill>
                <a:effectLst/>
                <a:latin typeface="Arial" panose="020B0604020202020204" pitchFamily="34" charset="0"/>
                <a:cs typeface="Arial" panose="020B0604020202020204" pitchFamily="34" charset="0"/>
                <a:hlinkClick r:id="rId7"/>
              </a:rPr>
              <a:t>Criteria</a:t>
            </a:r>
            <a:r>
              <a:rPr lang="en-US" sz="1500" b="0" i="0" dirty="0">
                <a:solidFill>
                  <a:srgbClr val="505050"/>
                </a:solidFill>
                <a:effectLst/>
                <a:latin typeface="Arial" panose="020B0604020202020204" pitchFamily="34" charset="0"/>
                <a:cs typeface="Arial" panose="020B0604020202020204" pitchFamily="34" charset="0"/>
              </a:rPr>
              <a:t>.  </a:t>
            </a:r>
          </a:p>
          <a:p>
            <a:endParaRPr lang="en-US" sz="1600" dirty="0"/>
          </a:p>
        </p:txBody>
      </p:sp>
      <p:pic>
        <p:nvPicPr>
          <p:cNvPr id="22" name="Picture 21">
            <a:extLst>
              <a:ext uri="{FF2B5EF4-FFF2-40B4-BE49-F238E27FC236}">
                <a16:creationId xmlns:a16="http://schemas.microsoft.com/office/drawing/2014/main" id="{07885384-8C67-B266-2ADE-EFF1DFA51D93}"/>
              </a:ext>
            </a:extLst>
          </p:cNvPr>
          <p:cNvPicPr>
            <a:picLocks noChangeAspect="1"/>
          </p:cNvPicPr>
          <p:nvPr/>
        </p:nvPicPr>
        <p:blipFill rotWithShape="1">
          <a:blip r:embed="rId8"/>
          <a:srcRect t="10304"/>
          <a:stretch/>
        </p:blipFill>
        <p:spPr>
          <a:xfrm>
            <a:off x="7683407" y="1232737"/>
            <a:ext cx="2424216" cy="1104751"/>
          </a:xfrm>
          <a:prstGeom prst="rect">
            <a:avLst/>
          </a:prstGeom>
          <a:ln w="12700">
            <a:solidFill>
              <a:schemeClr val="tx1"/>
            </a:solidFill>
          </a:ln>
        </p:spPr>
      </p:pic>
      <p:sp>
        <p:nvSpPr>
          <p:cNvPr id="2" name="TextBox 1">
            <a:extLst>
              <a:ext uri="{FF2B5EF4-FFF2-40B4-BE49-F238E27FC236}">
                <a16:creationId xmlns:a16="http://schemas.microsoft.com/office/drawing/2014/main" id="{AE19D253-7749-4C2E-8448-838F1FEB50C2}"/>
              </a:ext>
            </a:extLst>
          </p:cNvPr>
          <p:cNvSpPr txBox="1"/>
          <p:nvPr/>
        </p:nvSpPr>
        <p:spPr>
          <a:xfrm>
            <a:off x="1193765" y="5398821"/>
            <a:ext cx="3741480" cy="738664"/>
          </a:xfrm>
          <a:prstGeom prst="rect">
            <a:avLst/>
          </a:prstGeom>
          <a:noFill/>
        </p:spPr>
        <p:txBody>
          <a:bodyPr wrap="square" rtlCol="0">
            <a:spAutoFit/>
          </a:bodyPr>
          <a:lstStyle/>
          <a:p>
            <a:r>
              <a:rPr lang="en-US" sz="1400" b="1" dirty="0">
                <a:highlight>
                  <a:srgbClr val="FFFF00"/>
                </a:highlight>
                <a:latin typeface="Arial" panose="020B0604020202020204" pitchFamily="34" charset="0"/>
                <a:cs typeface="Arial" panose="020B0604020202020204" pitchFamily="34" charset="0"/>
              </a:rPr>
              <a:t>Why isn’t PAVE focused on LENDERS and GSEs </a:t>
            </a:r>
            <a:r>
              <a:rPr lang="en-US" sz="1400" dirty="0">
                <a:latin typeface="Arial" panose="020B0604020202020204" pitchFamily="34" charset="0"/>
                <a:cs typeface="Arial" panose="020B0604020202020204" pitchFamily="34" charset="0"/>
              </a:rPr>
              <a:t>as they hire, review, and accept the appraisals.  </a:t>
            </a:r>
            <a:endParaRPr lang="en-US" sz="1400" b="1" dirty="0">
              <a:solidFill>
                <a:srgbClr val="C00000"/>
              </a:solidFill>
              <a:latin typeface="Arial" panose="020B0604020202020204" pitchFamily="34" charset="0"/>
              <a:cs typeface="Arial" panose="020B0604020202020204" pitchFamily="34" charset="0"/>
            </a:endParaRPr>
          </a:p>
        </p:txBody>
      </p:sp>
      <p:sp>
        <p:nvSpPr>
          <p:cNvPr id="14" name="Arrow: Right 13">
            <a:extLst>
              <a:ext uri="{FF2B5EF4-FFF2-40B4-BE49-F238E27FC236}">
                <a16:creationId xmlns:a16="http://schemas.microsoft.com/office/drawing/2014/main" id="{A40E408C-D528-334D-247C-71F583A5AA30}"/>
              </a:ext>
            </a:extLst>
          </p:cNvPr>
          <p:cNvSpPr/>
          <p:nvPr/>
        </p:nvSpPr>
        <p:spPr>
          <a:xfrm rot="20760000">
            <a:off x="868618" y="5547713"/>
            <a:ext cx="311687" cy="431134"/>
          </a:xfrm>
          <a:prstGeom prst="rightArrow">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 name="Arrow: Right 15">
            <a:extLst>
              <a:ext uri="{FF2B5EF4-FFF2-40B4-BE49-F238E27FC236}">
                <a16:creationId xmlns:a16="http://schemas.microsoft.com/office/drawing/2014/main" id="{8C35DB29-1B39-752A-E6E4-7DF3CB6C3E92}"/>
              </a:ext>
            </a:extLst>
          </p:cNvPr>
          <p:cNvSpPr/>
          <p:nvPr/>
        </p:nvSpPr>
        <p:spPr>
          <a:xfrm rot="20760000">
            <a:off x="5711123" y="4531299"/>
            <a:ext cx="241479" cy="431134"/>
          </a:xfrm>
          <a:prstGeom prst="rightArrow">
            <a:avLst/>
          </a:prstGeom>
          <a:solidFill>
            <a:srgbClr val="BE0F3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92639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B1E7A-DF7F-4158-836F-15F794ACCE7F}"/>
              </a:ext>
            </a:extLst>
          </p:cNvPr>
          <p:cNvSpPr>
            <a:spLocks noGrp="1"/>
          </p:cNvSpPr>
          <p:nvPr>
            <p:ph type="title" idx="4294967295"/>
          </p:nvPr>
        </p:nvSpPr>
        <p:spPr>
          <a:xfrm>
            <a:off x="0" y="111985"/>
            <a:ext cx="12191999" cy="1012825"/>
          </a:xfrm>
        </p:spPr>
        <p:txBody>
          <a:bodyPr>
            <a:normAutofit/>
          </a:bodyPr>
          <a:lstStyle/>
          <a:p>
            <a:pPr algn="ctr"/>
            <a:r>
              <a:rPr lang="en-US" sz="2800" b="1" dirty="0">
                <a:solidFill>
                  <a:srgbClr val="C00000"/>
                </a:solidFill>
                <a:latin typeface="Arial" panose="020B0604020202020204" pitchFamily="34" charset="0"/>
                <a:cs typeface="Arial" panose="020B0604020202020204" pitchFamily="34" charset="0"/>
              </a:rPr>
              <a:t>Logistics &amp; Supply-Chain Resources </a:t>
            </a:r>
          </a:p>
        </p:txBody>
      </p:sp>
      <p:sp>
        <p:nvSpPr>
          <p:cNvPr id="4" name="TextBox 3">
            <a:extLst>
              <a:ext uri="{FF2B5EF4-FFF2-40B4-BE49-F238E27FC236}">
                <a16:creationId xmlns:a16="http://schemas.microsoft.com/office/drawing/2014/main" id="{093F6E88-CAE4-4D91-84D3-4427CF3785B9}"/>
              </a:ext>
            </a:extLst>
          </p:cNvPr>
          <p:cNvSpPr txBox="1"/>
          <p:nvPr/>
        </p:nvSpPr>
        <p:spPr>
          <a:xfrm>
            <a:off x="0" y="995006"/>
            <a:ext cx="7417071" cy="5614294"/>
          </a:xfrm>
          <a:prstGeom prst="rect">
            <a:avLst/>
          </a:prstGeom>
          <a:noFill/>
        </p:spPr>
        <p:txBody>
          <a:bodyPr wrap="square">
            <a:spAutoFit/>
          </a:bodyPr>
          <a:lstStyle/>
          <a:p>
            <a:pPr marL="685800" marR="0" indent="-401638">
              <a:lnSpc>
                <a:spcPct val="107000"/>
              </a:lnSpc>
              <a:spcBef>
                <a:spcPts val="0"/>
              </a:spcBef>
              <a:spcAft>
                <a:spcPts val="800"/>
              </a:spcAft>
              <a:buFont typeface="Arial" panose="020B0604020202020204" pitchFamily="34" charset="0"/>
              <a:buChar char="•"/>
            </a:pPr>
            <a:r>
              <a:rPr lang="en-US" sz="2400" dirty="0">
                <a:effectLst/>
                <a:latin typeface="Arial" panose="020B0604020202020204" pitchFamily="34" charset="0"/>
                <a:ea typeface="Calibri" panose="020F0502020204030204" pitchFamily="34" charset="0"/>
                <a:cs typeface="Arial" panose="020B0604020202020204" pitchFamily="34" charset="0"/>
              </a:rPr>
              <a:t>Site Selection Magazine – SiteSelection.com </a:t>
            </a:r>
          </a:p>
          <a:p>
            <a:pPr marL="685800" marR="0" indent="-401638">
              <a:lnSpc>
                <a:spcPct val="107000"/>
              </a:lnSpc>
              <a:spcBef>
                <a:spcPts val="0"/>
              </a:spcBef>
              <a:spcAft>
                <a:spcPts val="800"/>
              </a:spcAft>
              <a:buFont typeface="Arial" panose="020B0604020202020204" pitchFamily="34" charset="0"/>
              <a:buChar char="•"/>
            </a:pPr>
            <a:r>
              <a:rPr lang="en-US" sz="2400" dirty="0">
                <a:effectLst/>
                <a:latin typeface="Arial" panose="020B0604020202020204" pitchFamily="34" charset="0"/>
                <a:ea typeface="Calibri" panose="020F0502020204030204" pitchFamily="34" charset="0"/>
                <a:cs typeface="Arial" panose="020B0604020202020204" pitchFamily="34" charset="0"/>
              </a:rPr>
              <a:t>Journal of Commerce – JOC.com</a:t>
            </a:r>
          </a:p>
          <a:p>
            <a:pPr marL="685800" marR="0" indent="-401638">
              <a:lnSpc>
                <a:spcPct val="107000"/>
              </a:lnSpc>
              <a:spcBef>
                <a:spcPts val="0"/>
              </a:spcBef>
              <a:spcAft>
                <a:spcPts val="80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gCaptain</a:t>
            </a:r>
            <a:endParaRPr lang="en-US" sz="1600" dirty="0">
              <a:latin typeface="Arial" panose="020B0604020202020204" pitchFamily="34" charset="0"/>
              <a:ea typeface="Calibri" panose="020F0502020204030204" pitchFamily="34" charset="0"/>
              <a:cs typeface="Arial" panose="020B0604020202020204" pitchFamily="34" charset="0"/>
            </a:endParaRPr>
          </a:p>
          <a:p>
            <a:pPr marL="685800" marR="0" indent="-401638">
              <a:lnSpc>
                <a:spcPct val="107000"/>
              </a:lnSpc>
              <a:spcBef>
                <a:spcPts val="0"/>
              </a:spcBef>
              <a:spcAft>
                <a:spcPts val="800"/>
              </a:spcAft>
              <a:buFont typeface="Arial" panose="020B0604020202020204" pitchFamily="34" charset="0"/>
              <a:buChar char="•"/>
            </a:pPr>
            <a:r>
              <a:rPr lang="en-US" sz="2400" dirty="0">
                <a:effectLst/>
                <a:latin typeface="Arial" panose="020B0604020202020204" pitchFamily="34" charset="0"/>
                <a:ea typeface="Calibri" panose="020F0502020204030204" pitchFamily="34" charset="0"/>
                <a:cs typeface="Arial" panose="020B0604020202020204" pitchFamily="34" charset="0"/>
              </a:rPr>
              <a:t>American Association of Railroads (aar.org)</a:t>
            </a:r>
          </a:p>
          <a:p>
            <a:pPr marL="685800" marR="0" indent="-401638">
              <a:lnSpc>
                <a:spcPct val="107000"/>
              </a:lnSpc>
              <a:spcBef>
                <a:spcPts val="0"/>
              </a:spcBef>
              <a:spcAft>
                <a:spcPts val="80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Freight Waves  - Freightwaves.com</a:t>
            </a:r>
          </a:p>
          <a:p>
            <a:pPr marL="685800" marR="0" indent="-401638">
              <a:lnSpc>
                <a:spcPct val="107000"/>
              </a:lnSpc>
              <a:spcBef>
                <a:spcPts val="0"/>
              </a:spcBef>
              <a:spcAft>
                <a:spcPts val="80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LMI (Logistics Managers Index) LMI.org</a:t>
            </a:r>
          </a:p>
          <a:p>
            <a:pPr marL="685800" marR="0" indent="-401638">
              <a:lnSpc>
                <a:spcPct val="107000"/>
              </a:lnSpc>
              <a:spcBef>
                <a:spcPts val="0"/>
              </a:spcBef>
              <a:spcAft>
                <a:spcPts val="800"/>
              </a:spcAft>
              <a:buFont typeface="Arial" panose="020B0604020202020204" pitchFamily="34" charset="0"/>
              <a:buChar char="•"/>
            </a:pPr>
            <a:r>
              <a:rPr lang="en-US" sz="2400" dirty="0">
                <a:effectLst/>
                <a:latin typeface="Arial" panose="020B0604020202020204" pitchFamily="34" charset="0"/>
                <a:ea typeface="Calibri" panose="020F0502020204030204" pitchFamily="34" charset="0"/>
                <a:cs typeface="Arial" panose="020B0604020202020204" pitchFamily="34" charset="0"/>
              </a:rPr>
              <a:t>CBRE – </a:t>
            </a:r>
            <a:r>
              <a:rPr lang="en-US" sz="2400" dirty="0">
                <a:latin typeface="Arial" panose="020B0604020202020204" pitchFamily="34" charset="0"/>
                <a:ea typeface="Calibri" panose="020F0502020204030204" pitchFamily="34" charset="0"/>
                <a:cs typeface="Arial" panose="020B0604020202020204" pitchFamily="34" charset="0"/>
              </a:rPr>
              <a:t>“Retail to Industrial Conversion” Flash reports - Summer 2020</a:t>
            </a:r>
          </a:p>
          <a:p>
            <a:pPr marL="685800" marR="0" indent="-401638">
              <a:lnSpc>
                <a:spcPct val="107000"/>
              </a:lnSpc>
              <a:spcBef>
                <a:spcPts val="0"/>
              </a:spcBef>
              <a:spcAft>
                <a:spcPts val="800"/>
              </a:spcAft>
              <a:buFont typeface="Arial" panose="020B0604020202020204" pitchFamily="34" charset="0"/>
              <a:buChar char="•"/>
            </a:pPr>
            <a:r>
              <a:rPr lang="en-US" sz="2400" dirty="0">
                <a:effectLst/>
                <a:latin typeface="Arial" panose="020B0604020202020204" pitchFamily="34" charset="0"/>
                <a:ea typeface="Calibri" panose="020F0502020204030204" pitchFamily="34" charset="0"/>
                <a:cs typeface="Arial" panose="020B0604020202020204" pitchFamily="34" charset="0"/>
              </a:rPr>
              <a:t>Port Websites and Retailer Websites and 10(q) Quarterly SEC </a:t>
            </a:r>
            <a:r>
              <a:rPr lang="en-US" sz="2400" dirty="0">
                <a:latin typeface="Arial" panose="020B0604020202020204" pitchFamily="34" charset="0"/>
                <a:ea typeface="Calibri" panose="020F0502020204030204" pitchFamily="34" charset="0"/>
                <a:cs typeface="Arial" panose="020B0604020202020204" pitchFamily="34" charset="0"/>
              </a:rPr>
              <a:t>F</a:t>
            </a:r>
            <a:r>
              <a:rPr lang="en-US" sz="2400" dirty="0">
                <a:effectLst/>
                <a:latin typeface="Arial" panose="020B0604020202020204" pitchFamily="34" charset="0"/>
                <a:ea typeface="Calibri" panose="020F0502020204030204" pitchFamily="34" charset="0"/>
                <a:cs typeface="Arial" panose="020B0604020202020204" pitchFamily="34" charset="0"/>
              </a:rPr>
              <a:t>ilings (Great </a:t>
            </a:r>
            <a:r>
              <a:rPr lang="en-US" sz="2400" dirty="0">
                <a:latin typeface="Arial" panose="020B0604020202020204" pitchFamily="34" charset="0"/>
                <a:ea typeface="Calibri" panose="020F0502020204030204" pitchFamily="34" charset="0"/>
                <a:cs typeface="Arial" panose="020B0604020202020204" pitchFamily="34" charset="0"/>
              </a:rPr>
              <a:t>I</a:t>
            </a:r>
            <a:r>
              <a:rPr lang="en-US" sz="2400" dirty="0">
                <a:effectLst/>
                <a:latin typeface="Arial" panose="020B0604020202020204" pitchFamily="34" charset="0"/>
                <a:ea typeface="Calibri" panose="020F0502020204030204" pitchFamily="34" charset="0"/>
                <a:cs typeface="Arial" panose="020B0604020202020204" pitchFamily="34" charset="0"/>
              </a:rPr>
              <a:t>ntel)</a:t>
            </a:r>
          </a:p>
          <a:p>
            <a:pPr marL="685800" marR="0" indent="-401638">
              <a:lnSpc>
                <a:spcPct val="107000"/>
              </a:lnSpc>
              <a:spcBef>
                <a:spcPts val="0"/>
              </a:spcBef>
              <a:spcAft>
                <a:spcPts val="80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Site-To-Do-Business (STDB.com) </a:t>
            </a:r>
          </a:p>
          <a:p>
            <a:pPr marL="685800" marR="0" indent="-401638">
              <a:lnSpc>
                <a:spcPct val="107000"/>
              </a:lnSpc>
              <a:spcBef>
                <a:spcPts val="0"/>
              </a:spcBef>
              <a:spcAft>
                <a:spcPts val="80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F026CF8-A36C-4D11-92DE-8B3E8FB9C391}"/>
              </a:ext>
            </a:extLst>
          </p:cNvPr>
          <p:cNvPicPr>
            <a:picLocks noChangeAspect="1"/>
          </p:cNvPicPr>
          <p:nvPr/>
        </p:nvPicPr>
        <p:blipFill>
          <a:blip r:embed="rId3"/>
          <a:stretch>
            <a:fillRect/>
          </a:stretch>
        </p:blipFill>
        <p:spPr>
          <a:xfrm>
            <a:off x="10151339" y="954643"/>
            <a:ext cx="1361673" cy="1145407"/>
          </a:xfrm>
          <a:prstGeom prst="rect">
            <a:avLst/>
          </a:prstGeom>
        </p:spPr>
      </p:pic>
      <p:pic>
        <p:nvPicPr>
          <p:cNvPr id="6" name="Picture 5">
            <a:extLst>
              <a:ext uri="{FF2B5EF4-FFF2-40B4-BE49-F238E27FC236}">
                <a16:creationId xmlns:a16="http://schemas.microsoft.com/office/drawing/2014/main" id="{62E57E80-7E70-46E0-B3E9-11B8D6987D1E}"/>
              </a:ext>
            </a:extLst>
          </p:cNvPr>
          <p:cNvPicPr>
            <a:picLocks noChangeAspect="1"/>
          </p:cNvPicPr>
          <p:nvPr/>
        </p:nvPicPr>
        <p:blipFill>
          <a:blip r:embed="rId4"/>
          <a:stretch>
            <a:fillRect/>
          </a:stretch>
        </p:blipFill>
        <p:spPr>
          <a:xfrm>
            <a:off x="7823888" y="1193267"/>
            <a:ext cx="1914792" cy="619211"/>
          </a:xfrm>
          <a:prstGeom prst="rect">
            <a:avLst/>
          </a:prstGeom>
        </p:spPr>
      </p:pic>
      <p:pic>
        <p:nvPicPr>
          <p:cNvPr id="8" name="Picture 7">
            <a:extLst>
              <a:ext uri="{FF2B5EF4-FFF2-40B4-BE49-F238E27FC236}">
                <a16:creationId xmlns:a16="http://schemas.microsoft.com/office/drawing/2014/main" id="{1DB9813F-E744-49C4-8CBC-3F4136E9C6BB}"/>
              </a:ext>
            </a:extLst>
          </p:cNvPr>
          <p:cNvPicPr>
            <a:picLocks noChangeAspect="1"/>
          </p:cNvPicPr>
          <p:nvPr/>
        </p:nvPicPr>
        <p:blipFill>
          <a:blip r:embed="rId5"/>
          <a:stretch>
            <a:fillRect/>
          </a:stretch>
        </p:blipFill>
        <p:spPr>
          <a:xfrm>
            <a:off x="10024436" y="3156830"/>
            <a:ext cx="1810033" cy="830833"/>
          </a:xfrm>
          <a:prstGeom prst="rect">
            <a:avLst/>
          </a:prstGeom>
        </p:spPr>
      </p:pic>
      <p:pic>
        <p:nvPicPr>
          <p:cNvPr id="10" name="Picture 9">
            <a:extLst>
              <a:ext uri="{FF2B5EF4-FFF2-40B4-BE49-F238E27FC236}">
                <a16:creationId xmlns:a16="http://schemas.microsoft.com/office/drawing/2014/main" id="{BA8D5DCD-3D88-404D-90BD-3B5E510F3F59}"/>
              </a:ext>
            </a:extLst>
          </p:cNvPr>
          <p:cNvPicPr>
            <a:picLocks noChangeAspect="1"/>
          </p:cNvPicPr>
          <p:nvPr/>
        </p:nvPicPr>
        <p:blipFill>
          <a:blip r:embed="rId6"/>
          <a:stretch>
            <a:fillRect/>
          </a:stretch>
        </p:blipFill>
        <p:spPr>
          <a:xfrm>
            <a:off x="8831059" y="2308590"/>
            <a:ext cx="2135817" cy="635450"/>
          </a:xfrm>
          <a:prstGeom prst="rect">
            <a:avLst/>
          </a:prstGeom>
        </p:spPr>
      </p:pic>
      <p:pic>
        <p:nvPicPr>
          <p:cNvPr id="11" name="Picture 10">
            <a:extLst>
              <a:ext uri="{FF2B5EF4-FFF2-40B4-BE49-F238E27FC236}">
                <a16:creationId xmlns:a16="http://schemas.microsoft.com/office/drawing/2014/main" id="{9692D0C2-288C-4D32-8D73-D9647CF877C2}"/>
              </a:ext>
            </a:extLst>
          </p:cNvPr>
          <p:cNvPicPr>
            <a:picLocks noChangeAspect="1"/>
          </p:cNvPicPr>
          <p:nvPr/>
        </p:nvPicPr>
        <p:blipFill>
          <a:blip r:embed="rId7"/>
          <a:stretch>
            <a:fillRect/>
          </a:stretch>
        </p:blipFill>
        <p:spPr>
          <a:xfrm>
            <a:off x="5876958" y="1848242"/>
            <a:ext cx="2474395" cy="443524"/>
          </a:xfrm>
          <a:prstGeom prst="rect">
            <a:avLst/>
          </a:prstGeom>
        </p:spPr>
      </p:pic>
      <p:cxnSp>
        <p:nvCxnSpPr>
          <p:cNvPr id="12" name="Google Shape;276;p39">
            <a:extLst>
              <a:ext uri="{FF2B5EF4-FFF2-40B4-BE49-F238E27FC236}">
                <a16:creationId xmlns:a16="http://schemas.microsoft.com/office/drawing/2014/main" id="{E405D73D-2BBF-466B-B4C1-6B62A55513D7}"/>
              </a:ext>
            </a:extLst>
          </p:cNvPr>
          <p:cNvCxnSpPr>
            <a:cxnSpLocks/>
          </p:cNvCxnSpPr>
          <p:nvPr/>
        </p:nvCxnSpPr>
        <p:spPr>
          <a:xfrm>
            <a:off x="0" y="704513"/>
            <a:ext cx="12192000" cy="0"/>
          </a:xfrm>
          <a:prstGeom prst="straightConnector1">
            <a:avLst/>
          </a:prstGeom>
          <a:noFill/>
          <a:ln w="57150" cap="flat" cmpd="sng">
            <a:solidFill>
              <a:srgbClr val="333333"/>
            </a:solidFill>
            <a:prstDash val="solid"/>
            <a:round/>
            <a:headEnd type="none" w="sm" len="sm"/>
            <a:tailEnd type="none" w="sm" len="sm"/>
          </a:ln>
        </p:spPr>
      </p:cxnSp>
      <p:sp>
        <p:nvSpPr>
          <p:cNvPr id="13" name="Slide Number Placeholder 5">
            <a:extLst>
              <a:ext uri="{FF2B5EF4-FFF2-40B4-BE49-F238E27FC236}">
                <a16:creationId xmlns:a16="http://schemas.microsoft.com/office/drawing/2014/main" id="{79D4E254-E489-434D-8DBE-1BA7184A353F}"/>
              </a:ext>
            </a:extLst>
          </p:cNvPr>
          <p:cNvSpPr txBox="1">
            <a:spLocks/>
          </p:cNvSpPr>
          <p:nvPr/>
        </p:nvSpPr>
        <p:spPr>
          <a:xfrm>
            <a:off x="10628415" y="6432670"/>
            <a:ext cx="653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AA95200-D3CF-4B0F-BBBB-7D483CB81E6E}" type="slidenum">
              <a:rPr kumimoji="0" lang="en-US" sz="12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8FAD30C1-2772-40D4-BF83-3745D708F308}"/>
              </a:ext>
            </a:extLst>
          </p:cNvPr>
          <p:cNvPicPr>
            <a:picLocks noChangeAspect="1"/>
          </p:cNvPicPr>
          <p:nvPr/>
        </p:nvPicPr>
        <p:blipFill>
          <a:blip r:embed="rId8"/>
          <a:stretch>
            <a:fillRect/>
          </a:stretch>
        </p:blipFill>
        <p:spPr>
          <a:xfrm>
            <a:off x="7010622" y="3087919"/>
            <a:ext cx="1820437" cy="722107"/>
          </a:xfrm>
          <a:prstGeom prst="rect">
            <a:avLst/>
          </a:prstGeom>
        </p:spPr>
      </p:pic>
      <p:pic>
        <p:nvPicPr>
          <p:cNvPr id="16" name="Picture 15">
            <a:extLst>
              <a:ext uri="{FF2B5EF4-FFF2-40B4-BE49-F238E27FC236}">
                <a16:creationId xmlns:a16="http://schemas.microsoft.com/office/drawing/2014/main" id="{9B2E8DDC-7D18-4CB9-8BDE-C942FA9A54B3}"/>
              </a:ext>
            </a:extLst>
          </p:cNvPr>
          <p:cNvPicPr>
            <a:picLocks noChangeAspect="1"/>
          </p:cNvPicPr>
          <p:nvPr/>
        </p:nvPicPr>
        <p:blipFill>
          <a:blip r:embed="rId9"/>
          <a:stretch>
            <a:fillRect/>
          </a:stretch>
        </p:blipFill>
        <p:spPr>
          <a:xfrm>
            <a:off x="7820228" y="4508065"/>
            <a:ext cx="3692784" cy="453721"/>
          </a:xfrm>
          <a:prstGeom prst="rect">
            <a:avLst/>
          </a:prstGeom>
        </p:spPr>
      </p:pic>
      <p:pic>
        <p:nvPicPr>
          <p:cNvPr id="17" name="Picture 16">
            <a:extLst>
              <a:ext uri="{FF2B5EF4-FFF2-40B4-BE49-F238E27FC236}">
                <a16:creationId xmlns:a16="http://schemas.microsoft.com/office/drawing/2014/main" id="{04CCE6C4-DC37-4375-8204-14A9199BB5FE}"/>
              </a:ext>
            </a:extLst>
          </p:cNvPr>
          <p:cNvPicPr>
            <a:picLocks noChangeAspect="1"/>
          </p:cNvPicPr>
          <p:nvPr/>
        </p:nvPicPr>
        <p:blipFill>
          <a:blip r:embed="rId10"/>
          <a:stretch>
            <a:fillRect/>
          </a:stretch>
        </p:blipFill>
        <p:spPr>
          <a:xfrm>
            <a:off x="9311750" y="5335518"/>
            <a:ext cx="2522719" cy="293340"/>
          </a:xfrm>
          <a:prstGeom prst="rect">
            <a:avLst/>
          </a:prstGeom>
          <a:ln w="9525">
            <a:solidFill>
              <a:schemeClr val="tx1"/>
            </a:solidFill>
          </a:ln>
        </p:spPr>
      </p:pic>
      <p:pic>
        <p:nvPicPr>
          <p:cNvPr id="18" name="Picture 17">
            <a:extLst>
              <a:ext uri="{FF2B5EF4-FFF2-40B4-BE49-F238E27FC236}">
                <a16:creationId xmlns:a16="http://schemas.microsoft.com/office/drawing/2014/main" id="{1B2C00F7-BB26-489F-B8BC-4AF2BEC5F654}"/>
              </a:ext>
            </a:extLst>
          </p:cNvPr>
          <p:cNvPicPr>
            <a:picLocks noChangeAspect="1"/>
          </p:cNvPicPr>
          <p:nvPr/>
        </p:nvPicPr>
        <p:blipFill>
          <a:blip r:embed="rId11"/>
          <a:stretch>
            <a:fillRect/>
          </a:stretch>
        </p:blipFill>
        <p:spPr>
          <a:xfrm>
            <a:off x="6343899" y="5367722"/>
            <a:ext cx="2549501" cy="826989"/>
          </a:xfrm>
          <a:prstGeom prst="rect">
            <a:avLst/>
          </a:prstGeom>
        </p:spPr>
      </p:pic>
      <p:sp>
        <p:nvSpPr>
          <p:cNvPr id="19" name="Arrow: Right 18">
            <a:extLst>
              <a:ext uri="{FF2B5EF4-FFF2-40B4-BE49-F238E27FC236}">
                <a16:creationId xmlns:a16="http://schemas.microsoft.com/office/drawing/2014/main" id="{04174427-CD0E-DA28-55C1-5D8DD0E94C63}"/>
              </a:ext>
            </a:extLst>
          </p:cNvPr>
          <p:cNvSpPr/>
          <p:nvPr/>
        </p:nvSpPr>
        <p:spPr>
          <a:xfrm rot="9653011" flipH="1">
            <a:off x="264058" y="3584123"/>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85637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92DACB-58B2-5A05-D758-D38A84D9BD9A}"/>
              </a:ext>
            </a:extLst>
          </p:cNvPr>
          <p:cNvSpPr txBox="1"/>
          <p:nvPr/>
        </p:nvSpPr>
        <p:spPr>
          <a:xfrm>
            <a:off x="0" y="138265"/>
            <a:ext cx="12192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atin typeface="Arial" panose="020B0604020202020204" pitchFamily="34" charset="0"/>
                <a:cs typeface="Arial" panose="020B0604020202020204" pitchFamily="34" charset="0"/>
              </a:rPr>
              <a:t>L&amp;T Risks to Monitor: </a:t>
            </a:r>
            <a:r>
              <a:rPr lang="en-US" sz="2800" b="1" dirty="0">
                <a:solidFill>
                  <a:srgbClr val="C00000"/>
                </a:solidFill>
                <a:latin typeface="Arial" panose="020B0604020202020204" pitchFamily="34" charset="0"/>
                <a:cs typeface="Arial" panose="020B0604020202020204" pitchFamily="34" charset="0"/>
              </a:rPr>
              <a:t>Amazon Overbuilt Warehouse Capacity</a:t>
            </a:r>
            <a:endParaRPr kumimoji="0" 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cxnSp>
        <p:nvCxnSpPr>
          <p:cNvPr id="5" name="Google Shape;276;p39">
            <a:extLst>
              <a:ext uri="{FF2B5EF4-FFF2-40B4-BE49-F238E27FC236}">
                <a16:creationId xmlns:a16="http://schemas.microsoft.com/office/drawing/2014/main" id="{E123F55F-23A1-47DF-FC1E-C96436AC8BBE}"/>
              </a:ext>
            </a:extLst>
          </p:cNvPr>
          <p:cNvCxnSpPr>
            <a:cxnSpLocks/>
          </p:cNvCxnSpPr>
          <p:nvPr/>
        </p:nvCxnSpPr>
        <p:spPr>
          <a:xfrm>
            <a:off x="0" y="798740"/>
            <a:ext cx="12192000" cy="0"/>
          </a:xfrm>
          <a:prstGeom prst="straightConnector1">
            <a:avLst/>
          </a:prstGeom>
          <a:noFill/>
          <a:ln w="57150" cap="flat" cmpd="sng">
            <a:solidFill>
              <a:srgbClr val="333333"/>
            </a:solidFill>
            <a:prstDash val="solid"/>
            <a:round/>
            <a:headEnd type="none" w="sm" len="sm"/>
            <a:tailEnd type="none" w="sm" len="sm"/>
          </a:ln>
        </p:spPr>
      </p:cxnSp>
      <p:sp>
        <p:nvSpPr>
          <p:cNvPr id="9" name="Google Shape;233;p33">
            <a:extLst>
              <a:ext uri="{FF2B5EF4-FFF2-40B4-BE49-F238E27FC236}">
                <a16:creationId xmlns:a16="http://schemas.microsoft.com/office/drawing/2014/main" id="{3E3B5999-BCC0-B7D1-530A-92EE02756DC9}"/>
              </a:ext>
            </a:extLst>
          </p:cNvPr>
          <p:cNvSpPr txBox="1">
            <a:spLocks/>
          </p:cNvSpPr>
          <p:nvPr/>
        </p:nvSpPr>
        <p:spPr>
          <a:xfrm>
            <a:off x="10851325" y="642162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mj-lt"/>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41</a:t>
            </a:fld>
            <a:endParaRPr kumimoji="0" lang="en-US" sz="1200" b="1" i="0" u="none" strike="noStrike" kern="0" cap="none" spc="0" normalizeH="0" baseline="0" noProof="0" dirty="0">
              <a:ln>
                <a:noFill/>
              </a:ln>
              <a:solidFill>
                <a:prstClr val="black"/>
              </a:solidFill>
              <a:effectLst/>
              <a:uLnTx/>
              <a:uFillTx/>
              <a:latin typeface="+mj-lt"/>
              <a:ea typeface="Arial"/>
              <a:cs typeface="Arial"/>
              <a:sym typeface="Arial"/>
            </a:endParaRPr>
          </a:p>
        </p:txBody>
      </p:sp>
      <p:pic>
        <p:nvPicPr>
          <p:cNvPr id="6" name="Picture 5" descr="Logo&#10;&#10;Description automatically generated">
            <a:extLst>
              <a:ext uri="{FF2B5EF4-FFF2-40B4-BE49-F238E27FC236}">
                <a16:creationId xmlns:a16="http://schemas.microsoft.com/office/drawing/2014/main" id="{8B771549-0529-2AAC-A96D-0D94E97757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3963" y="880936"/>
            <a:ext cx="1898711" cy="573322"/>
          </a:xfrm>
          <a:prstGeom prst="rect">
            <a:avLst/>
          </a:prstGeom>
        </p:spPr>
      </p:pic>
      <p:pic>
        <p:nvPicPr>
          <p:cNvPr id="7" name="Picture 6">
            <a:extLst>
              <a:ext uri="{FF2B5EF4-FFF2-40B4-BE49-F238E27FC236}">
                <a16:creationId xmlns:a16="http://schemas.microsoft.com/office/drawing/2014/main" id="{8B843B1B-57DC-61B9-5E8E-D245895C0FBE}"/>
              </a:ext>
            </a:extLst>
          </p:cNvPr>
          <p:cNvPicPr>
            <a:picLocks noChangeAspect="1"/>
          </p:cNvPicPr>
          <p:nvPr/>
        </p:nvPicPr>
        <p:blipFill>
          <a:blip r:embed="rId4"/>
          <a:stretch>
            <a:fillRect/>
          </a:stretch>
        </p:blipFill>
        <p:spPr>
          <a:xfrm>
            <a:off x="756544" y="1521516"/>
            <a:ext cx="10393225" cy="752580"/>
          </a:xfrm>
          <a:prstGeom prst="rect">
            <a:avLst/>
          </a:prstGeom>
          <a:ln w="12700">
            <a:solidFill>
              <a:schemeClr val="tx1"/>
            </a:solidFill>
          </a:ln>
        </p:spPr>
      </p:pic>
      <p:sp>
        <p:nvSpPr>
          <p:cNvPr id="13" name="TextBox 12">
            <a:extLst>
              <a:ext uri="{FF2B5EF4-FFF2-40B4-BE49-F238E27FC236}">
                <a16:creationId xmlns:a16="http://schemas.microsoft.com/office/drawing/2014/main" id="{12BED6E8-F36C-1D84-2417-D32DAA103D3B}"/>
              </a:ext>
            </a:extLst>
          </p:cNvPr>
          <p:cNvSpPr txBox="1"/>
          <p:nvPr/>
        </p:nvSpPr>
        <p:spPr>
          <a:xfrm>
            <a:off x="260364" y="6477674"/>
            <a:ext cx="8758052" cy="261610"/>
          </a:xfrm>
          <a:prstGeom prst="rect">
            <a:avLst/>
          </a:prstGeom>
          <a:noFill/>
        </p:spPr>
        <p:txBody>
          <a:bodyPr wrap="square">
            <a:spAutoFit/>
          </a:bodyPr>
          <a:lstStyle/>
          <a:p>
            <a:r>
              <a:rPr lang="en-US" sz="1100" u="sng" dirty="0">
                <a:latin typeface="Arial" panose="020B0604020202020204" pitchFamily="34" charset="0"/>
                <a:cs typeface="Arial" panose="020B0604020202020204" pitchFamily="34" charset="0"/>
                <a:hlinkClick r:id="rId5"/>
              </a:rPr>
              <a:t>https://www.wsj.com/articles/amazon-plans-to-sublet-warehouse-space-to-reduce-excess-capacity-11653335430?st</a:t>
            </a:r>
            <a:r>
              <a:rPr lang="en-US" sz="1100" u="sng" dirty="0">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BB9D1540-1C5F-FCEE-C3A6-74DB9AB9BBCA}"/>
              </a:ext>
            </a:extLst>
          </p:cNvPr>
          <p:cNvSpPr txBox="1"/>
          <p:nvPr/>
        </p:nvSpPr>
        <p:spPr>
          <a:xfrm>
            <a:off x="1022213" y="2379462"/>
            <a:ext cx="3218878" cy="427809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The online retail giant is </a:t>
            </a:r>
            <a:r>
              <a:rPr lang="en-US" sz="1600" dirty="0">
                <a:highlight>
                  <a:srgbClr val="FFFF00"/>
                </a:highlight>
                <a:latin typeface="Arial" panose="020B0604020202020204" pitchFamily="34" charset="0"/>
                <a:cs typeface="Arial" panose="020B0604020202020204" pitchFamily="34" charset="0"/>
              </a:rPr>
              <a:t>seeking to sublease a minimum of 10 million square feet of warehouse space</a:t>
            </a:r>
            <a:r>
              <a:rPr lang="en-US" sz="1600" dirty="0">
                <a:latin typeface="Arial" panose="020B0604020202020204" pitchFamily="34" charset="0"/>
                <a:cs typeface="Arial" panose="020B0604020202020204" pitchFamily="34" charset="0"/>
              </a:rPr>
              <a:t> and is also </a:t>
            </a:r>
            <a:r>
              <a:rPr lang="en-US" sz="1600" dirty="0">
                <a:highlight>
                  <a:srgbClr val="FFFF00"/>
                </a:highlight>
                <a:latin typeface="Arial" panose="020B0604020202020204" pitchFamily="34" charset="0"/>
                <a:cs typeface="Arial" panose="020B0604020202020204" pitchFamily="34" charset="0"/>
              </a:rPr>
              <a:t>exploring options to end or renegotiate leases with outside warehouse owners</a:t>
            </a:r>
            <a:r>
              <a:rPr lang="en-US" sz="1600" dirty="0">
                <a:latin typeface="Arial" panose="020B0604020202020204" pitchFamily="34" charset="0"/>
                <a:cs typeface="Arial" panose="020B0604020202020204" pitchFamily="34" charset="0"/>
              </a:rPr>
              <a:t>, according to a person familiar with the matter. The move follows the first quarterly loss in seven years for the company, which in April reported a decline in demand that has strained its warehouse operations after roughly </a:t>
            </a:r>
            <a:r>
              <a:rPr lang="en-US" sz="1600" dirty="0">
                <a:highlight>
                  <a:srgbClr val="FFFF00"/>
                </a:highlight>
                <a:latin typeface="Arial" panose="020B0604020202020204" pitchFamily="34" charset="0"/>
                <a:cs typeface="Arial" panose="020B0604020202020204" pitchFamily="34" charset="0"/>
              </a:rPr>
              <a:t>two years of outsize growth.</a:t>
            </a:r>
          </a:p>
          <a:p>
            <a:endParaRPr lang="en-US" sz="1600" dirty="0"/>
          </a:p>
          <a:p>
            <a:endParaRPr lang="en-US" sz="1600" dirty="0"/>
          </a:p>
        </p:txBody>
      </p:sp>
      <p:pic>
        <p:nvPicPr>
          <p:cNvPr id="4098" name="Picture 2">
            <a:extLst>
              <a:ext uri="{FF2B5EF4-FFF2-40B4-BE49-F238E27FC236}">
                <a16:creationId xmlns:a16="http://schemas.microsoft.com/office/drawing/2014/main" id="{E22F3F6E-9323-AADC-AABA-C37957E931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544" y="1011266"/>
            <a:ext cx="3421168" cy="2907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245BEB4-6B2F-C631-11B8-85D3495D7F40}"/>
              </a:ext>
            </a:extLst>
          </p:cNvPr>
          <p:cNvSpPr txBox="1"/>
          <p:nvPr/>
        </p:nvSpPr>
        <p:spPr>
          <a:xfrm>
            <a:off x="8173711" y="2457840"/>
            <a:ext cx="2716706" cy="3293209"/>
          </a:xfrm>
          <a:prstGeom prst="rect">
            <a:avLst/>
          </a:prstGeom>
          <a:noFill/>
        </p:spPr>
        <p:txBody>
          <a:bodyPr wrap="square">
            <a:spAutoFit/>
          </a:bodyPr>
          <a:lstStyle/>
          <a:p>
            <a:r>
              <a:rPr lang="en-US" sz="1600" dirty="0">
                <a:solidFill>
                  <a:srgbClr val="C00000"/>
                </a:solidFill>
                <a:latin typeface="Arial" panose="020B0604020202020204" pitchFamily="34" charset="0"/>
                <a:cs typeface="Arial" panose="020B0604020202020204" pitchFamily="34" charset="0"/>
              </a:rPr>
              <a:t>Amazon’s legendary e-commerce machine has recently stalled. The company in April reported its slowest growth in about two decades</a:t>
            </a:r>
            <a:r>
              <a:rPr lang="en-US" sz="1600" b="1"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with its quarterly products sales having flatlined and revenue at its online shopping business declining by 3%, the worst mark since the metric was first disclosed in 2016.</a:t>
            </a:r>
          </a:p>
        </p:txBody>
      </p:sp>
      <p:sp>
        <p:nvSpPr>
          <p:cNvPr id="14" name="TextBox 13">
            <a:extLst>
              <a:ext uri="{FF2B5EF4-FFF2-40B4-BE49-F238E27FC236}">
                <a16:creationId xmlns:a16="http://schemas.microsoft.com/office/drawing/2014/main" id="{C7C0BB00-405C-B332-4D3F-0686F31FAA19}"/>
              </a:ext>
            </a:extLst>
          </p:cNvPr>
          <p:cNvSpPr txBox="1"/>
          <p:nvPr/>
        </p:nvSpPr>
        <p:spPr>
          <a:xfrm>
            <a:off x="4486561" y="2409928"/>
            <a:ext cx="3218878" cy="3785652"/>
          </a:xfrm>
          <a:prstGeom prst="rect">
            <a:avLst/>
          </a:prstGeom>
          <a:noFill/>
        </p:spPr>
        <p:txBody>
          <a:bodyPr wrap="square">
            <a:spAutoFit/>
          </a:bodyPr>
          <a:lstStyle/>
          <a:p>
            <a:r>
              <a:rPr lang="en-US" sz="1600" dirty="0">
                <a:latin typeface="Arial" panose="020B0604020202020204" pitchFamily="34" charset="0"/>
                <a:cs typeface="Arial" panose="020B0604020202020204" pitchFamily="34" charset="0"/>
              </a:rPr>
              <a:t>While Amazon is still determining exactly how much space to vacate, </a:t>
            </a:r>
            <a:r>
              <a:rPr lang="en-US" sz="1600" dirty="0">
                <a:solidFill>
                  <a:srgbClr val="C00000"/>
                </a:solidFill>
                <a:latin typeface="Arial" panose="020B0604020202020204" pitchFamily="34" charset="0"/>
                <a:cs typeface="Arial" panose="020B0604020202020204" pitchFamily="34" charset="0"/>
              </a:rPr>
              <a:t>the amount is expected to be at least 10 million square feet, though it could eventually extend to double or triple that</a:t>
            </a:r>
            <a:r>
              <a:rPr lang="en-US" sz="1600" dirty="0">
                <a:latin typeface="Arial" panose="020B0604020202020204" pitchFamily="34" charset="0"/>
                <a:cs typeface="Arial" panose="020B0604020202020204" pitchFamily="34" charset="0"/>
              </a:rPr>
              <a:t>, the person said. The company has more space than it needs in some of its largest markets, including in New York, New Jersey, California and Atlanta, the person said. </a:t>
            </a:r>
            <a:r>
              <a:rPr lang="en-US" sz="1600" dirty="0">
                <a:highlight>
                  <a:srgbClr val="FFFF00"/>
                </a:highlight>
                <a:latin typeface="Arial" panose="020B0604020202020204" pitchFamily="34" charset="0"/>
                <a:cs typeface="Arial" panose="020B0604020202020204" pitchFamily="34" charset="0"/>
              </a:rPr>
              <a:t>Bloomberg earlier reported on Amazon’s aim to shed space and locations that could be affected.</a:t>
            </a:r>
          </a:p>
        </p:txBody>
      </p:sp>
    </p:spTree>
    <p:extLst>
      <p:ext uri="{BB962C8B-B14F-4D97-AF65-F5344CB8AC3E}">
        <p14:creationId xmlns:p14="http://schemas.microsoft.com/office/powerpoint/2010/main" val="1764134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5789BA-DCD4-D373-3647-8A7770C81875}"/>
              </a:ext>
            </a:extLst>
          </p:cNvPr>
          <p:cNvPicPr>
            <a:picLocks noChangeAspect="1"/>
          </p:cNvPicPr>
          <p:nvPr/>
        </p:nvPicPr>
        <p:blipFill rotWithShape="1">
          <a:blip r:embed="rId2"/>
          <a:srcRect l="818" t="12044" r="2648" b="10542"/>
          <a:stretch/>
        </p:blipFill>
        <p:spPr>
          <a:xfrm>
            <a:off x="481677" y="1114425"/>
            <a:ext cx="10907486" cy="4629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Arrow: Right 3">
            <a:extLst>
              <a:ext uri="{FF2B5EF4-FFF2-40B4-BE49-F238E27FC236}">
                <a16:creationId xmlns:a16="http://schemas.microsoft.com/office/drawing/2014/main" id="{C176400A-D174-2895-41FA-43EC060CDA9E}"/>
              </a:ext>
            </a:extLst>
          </p:cNvPr>
          <p:cNvSpPr/>
          <p:nvPr/>
        </p:nvSpPr>
        <p:spPr>
          <a:xfrm rot="11946989">
            <a:off x="3173230" y="1477791"/>
            <a:ext cx="339343" cy="338252"/>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 name="Google Shape;233;p33">
            <a:extLst>
              <a:ext uri="{FF2B5EF4-FFF2-40B4-BE49-F238E27FC236}">
                <a16:creationId xmlns:a16="http://schemas.microsoft.com/office/drawing/2014/main" id="{55862091-DE06-0DA4-1A2D-CFF2D8B823F1}"/>
              </a:ext>
            </a:extLst>
          </p:cNvPr>
          <p:cNvSpPr txBox="1">
            <a:spLocks/>
          </p:cNvSpPr>
          <p:nvPr/>
        </p:nvSpPr>
        <p:spPr>
          <a:xfrm>
            <a:off x="10792919" y="6390642"/>
            <a:ext cx="429528"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42</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2" name="TextBox 1">
            <a:extLst>
              <a:ext uri="{FF2B5EF4-FFF2-40B4-BE49-F238E27FC236}">
                <a16:creationId xmlns:a16="http://schemas.microsoft.com/office/drawing/2014/main" id="{DC72AF16-CF15-94C2-DD31-183FB7051B35}"/>
              </a:ext>
            </a:extLst>
          </p:cNvPr>
          <p:cNvSpPr txBox="1"/>
          <p:nvPr/>
        </p:nvSpPr>
        <p:spPr>
          <a:xfrm>
            <a:off x="642257" y="142354"/>
            <a:ext cx="10907485"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AMAZON’s Space Glut: </a:t>
            </a:r>
            <a:r>
              <a:rPr lang="en-US" sz="2400" dirty="0">
                <a:solidFill>
                  <a:srgbClr val="C00000"/>
                </a:solidFill>
                <a:latin typeface="Arial" panose="020B0604020202020204" pitchFamily="34" charset="0"/>
                <a:cs typeface="Arial" panose="020B0604020202020204" pitchFamily="34" charset="0"/>
              </a:rPr>
              <a:t>Rent Trends in Potential Markets for Reduction </a:t>
            </a:r>
            <a:endParaRPr lang="en-US" sz="2800" dirty="0">
              <a:solidFill>
                <a:srgbClr val="C00000"/>
              </a:solidFill>
              <a:latin typeface="Arial" panose="020B0604020202020204" pitchFamily="34" charset="0"/>
              <a:cs typeface="Arial" panose="020B0604020202020204" pitchFamily="34" charset="0"/>
            </a:endParaRPr>
          </a:p>
        </p:txBody>
      </p:sp>
      <p:cxnSp>
        <p:nvCxnSpPr>
          <p:cNvPr id="6" name="Google Shape;276;p39">
            <a:extLst>
              <a:ext uri="{FF2B5EF4-FFF2-40B4-BE49-F238E27FC236}">
                <a16:creationId xmlns:a16="http://schemas.microsoft.com/office/drawing/2014/main" id="{BF4F0ACB-7BE1-58A3-D92B-FD68121D384E}"/>
              </a:ext>
            </a:extLst>
          </p:cNvPr>
          <p:cNvCxnSpPr>
            <a:cxnSpLocks/>
          </p:cNvCxnSpPr>
          <p:nvPr/>
        </p:nvCxnSpPr>
        <p:spPr>
          <a:xfrm>
            <a:off x="0" y="912049"/>
            <a:ext cx="12192000" cy="0"/>
          </a:xfrm>
          <a:prstGeom prst="straightConnector1">
            <a:avLst/>
          </a:prstGeom>
          <a:noFill/>
          <a:ln w="57150" cap="flat" cmpd="sng">
            <a:solidFill>
              <a:srgbClr val="333333"/>
            </a:solidFill>
            <a:prstDash val="solid"/>
            <a:round/>
            <a:headEnd type="none" w="sm" len="sm"/>
            <a:tailEnd type="none" w="sm" len="sm"/>
          </a:ln>
        </p:spPr>
      </p:cxnSp>
    </p:spTree>
    <p:extLst>
      <p:ext uri="{BB962C8B-B14F-4D97-AF65-F5344CB8AC3E}">
        <p14:creationId xmlns:p14="http://schemas.microsoft.com/office/powerpoint/2010/main" val="2651875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oogle Shape;276;p39">
            <a:extLst>
              <a:ext uri="{FF2B5EF4-FFF2-40B4-BE49-F238E27FC236}">
                <a16:creationId xmlns:a16="http://schemas.microsoft.com/office/drawing/2014/main" id="{F87071AB-5320-4A50-BFD3-DDE4624DCF21}"/>
              </a:ext>
            </a:extLst>
          </p:cNvPr>
          <p:cNvCxnSpPr>
            <a:cxnSpLocks/>
          </p:cNvCxnSpPr>
          <p:nvPr/>
        </p:nvCxnSpPr>
        <p:spPr>
          <a:xfrm>
            <a:off x="-78377" y="748790"/>
            <a:ext cx="12192000" cy="0"/>
          </a:xfrm>
          <a:prstGeom prst="straightConnector1">
            <a:avLst/>
          </a:prstGeom>
          <a:noFill/>
          <a:ln w="57150" cap="flat" cmpd="sng">
            <a:solidFill>
              <a:srgbClr val="333333"/>
            </a:solidFill>
            <a:prstDash val="solid"/>
            <a:round/>
            <a:headEnd type="none" w="sm" len="sm"/>
            <a:tailEnd type="none" w="sm" len="sm"/>
          </a:ln>
        </p:spPr>
      </p:cxnSp>
      <p:sp>
        <p:nvSpPr>
          <p:cNvPr id="8" name="Google Shape;233;p33">
            <a:extLst>
              <a:ext uri="{FF2B5EF4-FFF2-40B4-BE49-F238E27FC236}">
                <a16:creationId xmlns:a16="http://schemas.microsoft.com/office/drawing/2014/main" id="{7DF0CD2E-EB96-473D-BF58-C417C05DF6FA}"/>
              </a:ext>
            </a:extLst>
          </p:cNvPr>
          <p:cNvSpPr txBox="1">
            <a:spLocks/>
          </p:cNvSpPr>
          <p:nvPr/>
        </p:nvSpPr>
        <p:spPr>
          <a:xfrm>
            <a:off x="10792918" y="6415523"/>
            <a:ext cx="411488"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43</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10" name="TextBox 9">
            <a:extLst>
              <a:ext uri="{FF2B5EF4-FFF2-40B4-BE49-F238E27FC236}">
                <a16:creationId xmlns:a16="http://schemas.microsoft.com/office/drawing/2014/main" id="{EDCF6DAC-04AD-473F-AFB7-ED2A53836477}"/>
              </a:ext>
            </a:extLst>
          </p:cNvPr>
          <p:cNvSpPr txBox="1"/>
          <p:nvPr/>
        </p:nvSpPr>
        <p:spPr>
          <a:xfrm>
            <a:off x="0" y="69669"/>
            <a:ext cx="12192000" cy="492443"/>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2600" b="1" dirty="0">
                <a:latin typeface="Arial" panose="020B0604020202020204" pitchFamily="34" charset="0"/>
                <a:cs typeface="Arial" panose="020B0604020202020204" pitchFamily="34" charset="0"/>
              </a:rPr>
              <a:t>L&amp;T Risk: Western Water/Drought &amp; Mexico for Industrial Site Selection? </a:t>
            </a:r>
          </a:p>
        </p:txBody>
      </p:sp>
      <p:sp>
        <p:nvSpPr>
          <p:cNvPr id="2" name="TextBox 1">
            <a:extLst>
              <a:ext uri="{FF2B5EF4-FFF2-40B4-BE49-F238E27FC236}">
                <a16:creationId xmlns:a16="http://schemas.microsoft.com/office/drawing/2014/main" id="{C19FB829-1BA8-863D-44B1-E85C16FBA9DE}"/>
              </a:ext>
            </a:extLst>
          </p:cNvPr>
          <p:cNvSpPr txBox="1"/>
          <p:nvPr/>
        </p:nvSpPr>
        <p:spPr>
          <a:xfrm>
            <a:off x="5338353" y="1195603"/>
            <a:ext cx="6017624" cy="846386"/>
          </a:xfrm>
          <a:prstGeom prst="rect">
            <a:avLst/>
          </a:prstGeom>
          <a:noFill/>
        </p:spPr>
        <p:txBody>
          <a:bodyPr wrap="square" rtlCol="0">
            <a:spAutoFit/>
          </a:bodyPr>
          <a:lstStyle/>
          <a:p>
            <a:r>
              <a:rPr lang="en-US" sz="1600" b="1" u="sng" dirty="0">
                <a:latin typeface="Arial" panose="020B0604020202020204" pitchFamily="34" charset="0"/>
                <a:cs typeface="Arial" panose="020B0604020202020204" pitchFamily="34" charset="0"/>
              </a:rPr>
              <a:t>Emerging Industrial Market: </a:t>
            </a:r>
            <a:r>
              <a:rPr lang="en-US" sz="1600" b="1" u="sng" dirty="0">
                <a:solidFill>
                  <a:srgbClr val="0070C0"/>
                </a:solidFill>
                <a:latin typeface="Arial" panose="020B0604020202020204" pitchFamily="34" charset="0"/>
                <a:cs typeface="Arial" panose="020B0604020202020204" pitchFamily="34" charset="0"/>
              </a:rPr>
              <a:t>Monterrey, Mexico </a:t>
            </a:r>
            <a:r>
              <a:rPr lang="en-US" sz="1600" b="1" u="sng" dirty="0">
                <a:latin typeface="Arial" panose="020B0604020202020204" pitchFamily="34" charset="0"/>
                <a:cs typeface="Arial" panose="020B0604020202020204" pitchFamily="34" charset="0"/>
              </a:rPr>
              <a:t>(CBRE 8/22)</a:t>
            </a:r>
          </a:p>
          <a:p>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1763FD7-EC5F-E14C-6490-AACE2F39D910}"/>
              </a:ext>
            </a:extLst>
          </p:cNvPr>
          <p:cNvPicPr>
            <a:picLocks noChangeAspect="1"/>
          </p:cNvPicPr>
          <p:nvPr/>
        </p:nvPicPr>
        <p:blipFill>
          <a:blip r:embed="rId2"/>
          <a:stretch>
            <a:fillRect/>
          </a:stretch>
        </p:blipFill>
        <p:spPr>
          <a:xfrm>
            <a:off x="7333642" y="4565422"/>
            <a:ext cx="3840480" cy="1643745"/>
          </a:xfrm>
          <a:prstGeom prst="rect">
            <a:avLst/>
          </a:prstGeom>
          <a:ln w="12700">
            <a:solidFill>
              <a:schemeClr val="tx1"/>
            </a:solidFill>
          </a:ln>
        </p:spPr>
      </p:pic>
      <p:sp>
        <p:nvSpPr>
          <p:cNvPr id="11" name="TextBox 10">
            <a:extLst>
              <a:ext uri="{FF2B5EF4-FFF2-40B4-BE49-F238E27FC236}">
                <a16:creationId xmlns:a16="http://schemas.microsoft.com/office/drawing/2014/main" id="{A3F07A0C-36C7-2720-A130-E1A4EC33C84E}"/>
              </a:ext>
            </a:extLst>
          </p:cNvPr>
          <p:cNvSpPr txBox="1"/>
          <p:nvPr/>
        </p:nvSpPr>
        <p:spPr>
          <a:xfrm>
            <a:off x="133593" y="6549517"/>
            <a:ext cx="4279691" cy="261610"/>
          </a:xfrm>
          <a:prstGeom prst="rect">
            <a:avLst/>
          </a:prstGeom>
          <a:noFill/>
        </p:spPr>
        <p:txBody>
          <a:bodyPr wrap="square">
            <a:spAutoFit/>
          </a:bodyPr>
          <a:lstStyle/>
          <a:p>
            <a:r>
              <a:rPr lang="en-US" sz="1100" u="sng" dirty="0">
                <a:latin typeface="Arial" panose="020B0604020202020204" pitchFamily="34" charset="0"/>
                <a:cs typeface="Arial" panose="020B0604020202020204" pitchFamily="34" charset="0"/>
                <a:hlinkClick r:id="rId3"/>
              </a:rPr>
              <a:t>Emerging Industrial Market: Monterrey, Mexico | CBRE</a:t>
            </a:r>
            <a:endParaRPr lang="en-US" sz="1100" u="sng"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FDB11EA-581D-FCE6-11D7-DFAA75BBDEE7}"/>
              </a:ext>
            </a:extLst>
          </p:cNvPr>
          <p:cNvSpPr txBox="1"/>
          <p:nvPr/>
        </p:nvSpPr>
        <p:spPr>
          <a:xfrm>
            <a:off x="5129350" y="1563076"/>
            <a:ext cx="6887768" cy="3093154"/>
          </a:xfrm>
          <a:prstGeom prst="rect">
            <a:avLst/>
          </a:prstGeom>
          <a:noFill/>
        </p:spPr>
        <p:txBody>
          <a:bodyPr wrap="square" rtlCol="0">
            <a:spAutoFit/>
          </a:bodyPr>
          <a:lstStyle/>
          <a:p>
            <a:pPr marL="285750" indent="-285750">
              <a:buFont typeface="Wingdings" panose="05000000000000000000" pitchFamily="2" charset="2"/>
              <a:buChar char="§"/>
            </a:pPr>
            <a:r>
              <a:rPr lang="en-US" sz="1500" dirty="0">
                <a:latin typeface="Arial" panose="020B0604020202020204" pitchFamily="34" charset="0"/>
                <a:cs typeface="Arial" panose="020B0604020202020204" pitchFamily="34" charset="0"/>
              </a:rPr>
              <a:t>Monterrey is the capital of Mexico’s northeastern state of Nuevo León. The city is a </a:t>
            </a:r>
            <a:r>
              <a:rPr lang="en-US" sz="1500" b="1" dirty="0">
                <a:highlight>
                  <a:srgbClr val="FFFF00"/>
                </a:highlight>
                <a:latin typeface="Arial" panose="020B0604020202020204" pitchFamily="34" charset="0"/>
                <a:cs typeface="Arial" panose="020B0604020202020204" pitchFamily="34" charset="0"/>
              </a:rPr>
              <a:t>three-hour drive southwest of the US border in Texas </a:t>
            </a:r>
            <a:r>
              <a:rPr lang="en-US" sz="1500" dirty="0">
                <a:latin typeface="Arial" panose="020B0604020202020204" pitchFamily="34" charset="0"/>
                <a:cs typeface="Arial" panose="020B0604020202020204" pitchFamily="34" charset="0"/>
              </a:rPr>
              <a:t>and has a strong manufacturing base.</a:t>
            </a:r>
          </a:p>
          <a:p>
            <a:r>
              <a:rPr lang="en-US" sz="15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en-US" sz="1500" dirty="0">
                <a:latin typeface="Arial" panose="020B0604020202020204" pitchFamily="34" charset="0"/>
                <a:cs typeface="Arial" panose="020B0604020202020204" pitchFamily="34" charset="0"/>
              </a:rPr>
              <a:t>The Monterrey region has </a:t>
            </a:r>
            <a:r>
              <a:rPr lang="en-US" sz="1500" b="1" dirty="0">
                <a:highlight>
                  <a:srgbClr val="FFFF00"/>
                </a:highlight>
                <a:latin typeface="Arial" panose="020B0604020202020204" pitchFamily="34" charset="0"/>
                <a:cs typeface="Arial" panose="020B0604020202020204" pitchFamily="34" charset="0"/>
              </a:rPr>
              <a:t>convenient air cargo service.</a:t>
            </a:r>
          </a:p>
          <a:p>
            <a:endParaRPr lang="en-US" sz="1500" b="1" dirty="0">
              <a:highlight>
                <a:srgbClr val="FFFF00"/>
              </a:highlight>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1500" dirty="0">
                <a:latin typeface="Arial" panose="020B0604020202020204" pitchFamily="34" charset="0"/>
                <a:cs typeface="Arial" panose="020B0604020202020204" pitchFamily="34" charset="0"/>
              </a:rPr>
              <a:t>As of Q2, </a:t>
            </a:r>
            <a:r>
              <a:rPr lang="en-US" sz="1500" dirty="0">
                <a:highlight>
                  <a:srgbClr val="FFFF00"/>
                </a:highlight>
                <a:latin typeface="Arial" panose="020B0604020202020204" pitchFamily="34" charset="0"/>
                <a:cs typeface="Arial" panose="020B0604020202020204" pitchFamily="34" charset="0"/>
              </a:rPr>
              <a:t>Monterrey’s overall industrial vacancy rate was just 2.5%</a:t>
            </a:r>
            <a:r>
              <a:rPr lang="en-US" sz="1500" dirty="0">
                <a:latin typeface="Arial" panose="020B0604020202020204" pitchFamily="34" charset="0"/>
                <a:cs typeface="Arial" panose="020B0604020202020204" pitchFamily="34" charset="0"/>
              </a:rPr>
              <a:t>, down by more than 2% since Q1. More than 9.3 million SF of new construction is currently underway, including a 2.3 million SF manufacturing.</a:t>
            </a:r>
          </a:p>
          <a:p>
            <a:endParaRPr lang="en-US" sz="15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1500" dirty="0">
                <a:highlight>
                  <a:srgbClr val="FFFF00"/>
                </a:highlight>
                <a:latin typeface="Arial" panose="020B0604020202020204" pitchFamily="34" charset="0"/>
                <a:cs typeface="Arial" panose="020B0604020202020204" pitchFamily="34" charset="0"/>
              </a:rPr>
              <a:t>Manufacturing accounts for 52% of leased space </a:t>
            </a:r>
            <a:r>
              <a:rPr lang="en-US" sz="1500" dirty="0">
                <a:latin typeface="Arial" panose="020B0604020202020204" pitchFamily="34" charset="0"/>
                <a:cs typeface="Arial" panose="020B0604020202020204" pitchFamily="34" charset="0"/>
              </a:rPr>
              <a:t>in the Monterrey region, followed by the automotive (25%) and transportation &amp; logistics (8%) sectors.</a:t>
            </a:r>
          </a:p>
        </p:txBody>
      </p:sp>
      <p:sp>
        <p:nvSpPr>
          <p:cNvPr id="14" name="Arrow: Right 13">
            <a:extLst>
              <a:ext uri="{FF2B5EF4-FFF2-40B4-BE49-F238E27FC236}">
                <a16:creationId xmlns:a16="http://schemas.microsoft.com/office/drawing/2014/main" id="{85B7A3AD-4724-86BE-DDC3-9A51C879F1D8}"/>
              </a:ext>
            </a:extLst>
          </p:cNvPr>
          <p:cNvSpPr/>
          <p:nvPr/>
        </p:nvSpPr>
        <p:spPr>
          <a:xfrm rot="20760000" flipH="1" flipV="1">
            <a:off x="11222686" y="4933354"/>
            <a:ext cx="241479" cy="431134"/>
          </a:xfrm>
          <a:prstGeom prst="rightArrow">
            <a:avLst/>
          </a:prstGeom>
          <a:solidFill>
            <a:srgbClr val="BE0F3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0C8FBA0C-1684-D72D-26B0-DB905424ABBB}"/>
              </a:ext>
            </a:extLst>
          </p:cNvPr>
          <p:cNvSpPr txBox="1"/>
          <p:nvPr/>
        </p:nvSpPr>
        <p:spPr>
          <a:xfrm>
            <a:off x="479501" y="1243206"/>
            <a:ext cx="4279691" cy="400110"/>
          </a:xfrm>
          <a:prstGeom prst="rect">
            <a:avLst/>
          </a:prstGeom>
          <a:solidFill>
            <a:schemeClr val="accent4"/>
          </a:solidFill>
          <a:ln w="19050">
            <a:solidFill>
              <a:schemeClr val="tx1"/>
            </a:solidFill>
          </a:ln>
        </p:spPr>
        <p:txBody>
          <a:bodyPr wrap="square" rtlCol="0">
            <a:spAutoFit/>
          </a:bodyPr>
          <a:lstStyle/>
          <a:p>
            <a:r>
              <a:rPr lang="en-US" sz="2000" dirty="0">
                <a:latin typeface="Arial" panose="020B0604020202020204" pitchFamily="34" charset="0"/>
                <a:cs typeface="Arial" panose="020B0604020202020204" pitchFamily="34" charset="0"/>
              </a:rPr>
              <a:t>Hard Choices for the Colorado River </a:t>
            </a:r>
          </a:p>
        </p:txBody>
      </p:sp>
      <p:sp>
        <p:nvSpPr>
          <p:cNvPr id="5" name="TextBox 4">
            <a:extLst>
              <a:ext uri="{FF2B5EF4-FFF2-40B4-BE49-F238E27FC236}">
                <a16:creationId xmlns:a16="http://schemas.microsoft.com/office/drawing/2014/main" id="{50203656-753F-50A0-C472-5193B71FB8A2}"/>
              </a:ext>
            </a:extLst>
          </p:cNvPr>
          <p:cNvSpPr txBox="1"/>
          <p:nvPr/>
        </p:nvSpPr>
        <p:spPr>
          <a:xfrm>
            <a:off x="500279" y="1668618"/>
            <a:ext cx="4279691" cy="4401205"/>
          </a:xfrm>
          <a:prstGeom prst="rect">
            <a:avLst/>
          </a:prstGeom>
          <a:noFill/>
        </p:spPr>
        <p:txBody>
          <a:bodyPr wrap="square" rtlCol="0">
            <a:spAutoFit/>
          </a:bodyPr>
          <a:lstStyle/>
          <a:p>
            <a:pPr algn="just"/>
            <a:r>
              <a:rPr lang="en-US" sz="1400" dirty="0">
                <a:latin typeface="Arial" panose="020B0604020202020204" pitchFamily="34" charset="0"/>
                <a:cs typeface="Arial" panose="020B0604020202020204" pitchFamily="34" charset="0"/>
              </a:rPr>
              <a:t>The seven Colorado River states – </a:t>
            </a:r>
            <a:r>
              <a:rPr lang="en-US" sz="1400" dirty="0">
                <a:highlight>
                  <a:srgbClr val="FFFF00"/>
                </a:highlight>
                <a:latin typeface="Arial" panose="020B0604020202020204" pitchFamily="34" charset="0"/>
                <a:cs typeface="Arial" panose="020B0604020202020204" pitchFamily="34" charset="0"/>
              </a:rPr>
              <a:t>Arizona, California,</a:t>
            </a:r>
            <a:r>
              <a:rPr lang="en-US" sz="1400" dirty="0">
                <a:latin typeface="Arial" panose="020B0604020202020204" pitchFamily="34" charset="0"/>
                <a:cs typeface="Arial" panose="020B0604020202020204" pitchFamily="34" charset="0"/>
              </a:rPr>
              <a:t> </a:t>
            </a:r>
            <a:r>
              <a:rPr lang="en-US" sz="1400" dirty="0">
                <a:highlight>
                  <a:srgbClr val="FFFF00"/>
                </a:highlight>
                <a:latin typeface="Arial" panose="020B0604020202020204" pitchFamily="34" charset="0"/>
                <a:cs typeface="Arial" panose="020B0604020202020204" pitchFamily="34" charset="0"/>
              </a:rPr>
              <a:t>Colorado, New Mexico, Nevada, Utah, and Wyoming</a:t>
            </a:r>
            <a:r>
              <a:rPr lang="en-US" sz="1400" dirty="0">
                <a:latin typeface="Arial" panose="020B0604020202020204" pitchFamily="34" charset="0"/>
                <a:cs typeface="Arial" panose="020B0604020202020204" pitchFamily="34" charset="0"/>
              </a:rPr>
              <a:t> face a daunting mid-August deadline.  The federal government has asked them to come up with a plan </a:t>
            </a:r>
            <a:r>
              <a:rPr lang="en-US" sz="1400" dirty="0">
                <a:highlight>
                  <a:srgbClr val="FFFF00"/>
                </a:highlight>
                <a:latin typeface="Arial" panose="020B0604020202020204" pitchFamily="34" charset="0"/>
                <a:cs typeface="Arial" panose="020B0604020202020204" pitchFamily="34" charset="0"/>
              </a:rPr>
              <a:t>to reduce their combined water usage from the Colorado River by up to 4 million acre-feet in 2023</a:t>
            </a:r>
            <a:r>
              <a:rPr lang="en-US" sz="1400" dirty="0">
                <a:latin typeface="Arial" panose="020B0604020202020204" pitchFamily="34" charset="0"/>
                <a:cs typeface="Arial" panose="020B0604020202020204" pitchFamily="34" charset="0"/>
              </a:rPr>
              <a:t>. </a:t>
            </a:r>
          </a:p>
          <a:p>
            <a:pPr algn="just"/>
            <a:endParaRPr lang="en-US" sz="1400" dirty="0">
              <a:latin typeface="Arial" panose="020B0604020202020204" pitchFamily="34" charset="0"/>
              <a:cs typeface="Arial" panose="020B0604020202020204" pitchFamily="34" charset="0"/>
            </a:endParaRPr>
          </a:p>
          <a:p>
            <a:pPr algn="just"/>
            <a:r>
              <a:rPr lang="en-US" sz="1400" b="1" dirty="0">
                <a:latin typeface="Arial" panose="020B0604020202020204" pitchFamily="34" charset="0"/>
                <a:cs typeface="Arial" panose="020B0604020202020204" pitchFamily="34" charset="0"/>
              </a:rPr>
              <a:t>That’s a massive reduction for a river system that currently produces about 12.4 million acre-feet.  </a:t>
            </a:r>
            <a:r>
              <a:rPr lang="en-US" sz="1400" dirty="0">
                <a:latin typeface="Arial" panose="020B0604020202020204" pitchFamily="34" charset="0"/>
                <a:cs typeface="Arial" panose="020B0604020202020204" pitchFamily="34" charset="0"/>
              </a:rPr>
              <a:t>The Bureau of Reclamation, which manages the Colorado River, warned that it will “act unilaterally to protect the system” if the states cannot develop a plan on their on. </a:t>
            </a:r>
          </a:p>
          <a:p>
            <a:pPr algn="just"/>
            <a:r>
              <a:rPr lang="en-US" sz="1400" dirty="0">
                <a:latin typeface="Arial" panose="020B0604020202020204" pitchFamily="34" charset="0"/>
                <a:cs typeface="Arial" panose="020B0604020202020204" pitchFamily="34" charset="0"/>
              </a:rPr>
              <a:t> </a:t>
            </a:r>
          </a:p>
          <a:p>
            <a:pPr algn="just"/>
            <a:r>
              <a:rPr lang="en-US" sz="1400" dirty="0">
                <a:latin typeface="Arial" panose="020B0604020202020204" pitchFamily="34" charset="0"/>
                <a:cs typeface="Arial" panose="020B0604020202020204" pitchFamily="34" charset="0"/>
              </a:rPr>
              <a:t>This leads the Commission to conclude that any </a:t>
            </a:r>
            <a:r>
              <a:rPr lang="en-US" sz="1400" b="1" dirty="0">
                <a:solidFill>
                  <a:srgbClr val="C00000"/>
                </a:solidFill>
                <a:latin typeface="Arial" panose="020B0604020202020204" pitchFamily="34" charset="0"/>
                <a:cs typeface="Arial" panose="020B0604020202020204" pitchFamily="34" charset="0"/>
              </a:rPr>
              <a:t>future reductions must come largely from Mexico and the Lower Basin states of Arizona, California, and Nevada because the use most of the water. </a:t>
            </a:r>
          </a:p>
        </p:txBody>
      </p:sp>
      <p:sp>
        <p:nvSpPr>
          <p:cNvPr id="9" name="TextBox 8">
            <a:extLst>
              <a:ext uri="{FF2B5EF4-FFF2-40B4-BE49-F238E27FC236}">
                <a16:creationId xmlns:a16="http://schemas.microsoft.com/office/drawing/2014/main" id="{DDFAD55B-5B70-F974-4B6D-DD563B33CE7B}"/>
              </a:ext>
            </a:extLst>
          </p:cNvPr>
          <p:cNvSpPr txBox="1"/>
          <p:nvPr/>
        </p:nvSpPr>
        <p:spPr>
          <a:xfrm>
            <a:off x="5129350" y="4881185"/>
            <a:ext cx="2267841" cy="95410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Manufacturers looking for Water outside the West &amp; Mexico offers Workforce Advantages.</a:t>
            </a:r>
          </a:p>
        </p:txBody>
      </p:sp>
    </p:spTree>
    <p:extLst>
      <p:ext uri="{BB962C8B-B14F-4D97-AF65-F5344CB8AC3E}">
        <p14:creationId xmlns:p14="http://schemas.microsoft.com/office/powerpoint/2010/main" val="41665241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92DACB-58B2-5A05-D758-D38A84D9BD9A}"/>
              </a:ext>
            </a:extLst>
          </p:cNvPr>
          <p:cNvSpPr txBox="1"/>
          <p:nvPr/>
        </p:nvSpPr>
        <p:spPr>
          <a:xfrm>
            <a:off x="0" y="81410"/>
            <a:ext cx="12192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atin typeface="Arial" panose="020B0604020202020204" pitchFamily="34" charset="0"/>
                <a:cs typeface="Arial" panose="020B0604020202020204" pitchFamily="34" charset="0"/>
              </a:rPr>
              <a:t>NIMBY Risk to Monitor: </a:t>
            </a:r>
            <a:r>
              <a:rPr lang="en-US" sz="2800" b="1" dirty="0">
                <a:solidFill>
                  <a:srgbClr val="C00000"/>
                </a:solidFill>
                <a:highlight>
                  <a:srgbClr val="FFFF00"/>
                </a:highlight>
                <a:latin typeface="Arial" panose="020B0604020202020204" pitchFamily="34" charset="0"/>
                <a:cs typeface="Arial" panose="020B0604020202020204" pitchFamily="34" charset="0"/>
              </a:rPr>
              <a:t>Anti-Warehouse Movement</a:t>
            </a:r>
            <a:r>
              <a:rPr lang="en-US" sz="2800" b="1" dirty="0">
                <a:solidFill>
                  <a:srgbClr val="C00000"/>
                </a:solidFill>
                <a:latin typeface="Arial" panose="020B0604020202020204" pitchFamily="34" charset="0"/>
                <a:cs typeface="Arial" panose="020B0604020202020204" pitchFamily="34" charset="0"/>
              </a:rPr>
              <a:t> in SoCal spreads</a:t>
            </a:r>
            <a:endParaRPr kumimoji="0" 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cxnSp>
        <p:nvCxnSpPr>
          <p:cNvPr id="5" name="Google Shape;276;p39">
            <a:extLst>
              <a:ext uri="{FF2B5EF4-FFF2-40B4-BE49-F238E27FC236}">
                <a16:creationId xmlns:a16="http://schemas.microsoft.com/office/drawing/2014/main" id="{E123F55F-23A1-47DF-FC1E-C96436AC8BBE}"/>
              </a:ext>
            </a:extLst>
          </p:cNvPr>
          <p:cNvCxnSpPr>
            <a:cxnSpLocks/>
          </p:cNvCxnSpPr>
          <p:nvPr/>
        </p:nvCxnSpPr>
        <p:spPr>
          <a:xfrm>
            <a:off x="0" y="702946"/>
            <a:ext cx="12192000" cy="0"/>
          </a:xfrm>
          <a:prstGeom prst="straightConnector1">
            <a:avLst/>
          </a:prstGeom>
          <a:noFill/>
          <a:ln w="57150" cap="flat" cmpd="sng">
            <a:solidFill>
              <a:srgbClr val="333333"/>
            </a:solidFill>
            <a:prstDash val="solid"/>
            <a:round/>
            <a:headEnd type="none" w="sm" len="sm"/>
            <a:tailEnd type="none" w="sm" len="sm"/>
          </a:ln>
        </p:spPr>
      </p:cxnSp>
      <p:sp>
        <p:nvSpPr>
          <p:cNvPr id="13" name="TextBox 12">
            <a:extLst>
              <a:ext uri="{FF2B5EF4-FFF2-40B4-BE49-F238E27FC236}">
                <a16:creationId xmlns:a16="http://schemas.microsoft.com/office/drawing/2014/main" id="{EAC5889A-8E5C-059D-A3FD-0D2B86825DB6}"/>
              </a:ext>
            </a:extLst>
          </p:cNvPr>
          <p:cNvSpPr txBox="1"/>
          <p:nvPr/>
        </p:nvSpPr>
        <p:spPr>
          <a:xfrm>
            <a:off x="426198" y="6468813"/>
            <a:ext cx="3758541"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https://www.naiopsocal.org/warehouse-ban/</a:t>
            </a:r>
            <a:r>
              <a:rPr lang="en-US" sz="1100" u="sng" dirty="0">
                <a:solidFill>
                  <a:srgbClr val="0070C0"/>
                </a:solidFill>
                <a:latin typeface="Arial" panose="020B0604020202020204" pitchFamily="34" charset="0"/>
                <a:cs typeface="Arial" panose="020B0604020202020204" pitchFamily="34" charset="0"/>
              </a:rPr>
              <a:t> </a:t>
            </a:r>
          </a:p>
        </p:txBody>
      </p:sp>
      <p:pic>
        <p:nvPicPr>
          <p:cNvPr id="15" name="Picture 14">
            <a:extLst>
              <a:ext uri="{FF2B5EF4-FFF2-40B4-BE49-F238E27FC236}">
                <a16:creationId xmlns:a16="http://schemas.microsoft.com/office/drawing/2014/main" id="{B20E66FE-C047-1268-B27D-F64B25756A6F}"/>
              </a:ext>
            </a:extLst>
          </p:cNvPr>
          <p:cNvPicPr>
            <a:picLocks noChangeAspect="1"/>
          </p:cNvPicPr>
          <p:nvPr/>
        </p:nvPicPr>
        <p:blipFill>
          <a:blip r:embed="rId4"/>
          <a:stretch>
            <a:fillRect/>
          </a:stretch>
        </p:blipFill>
        <p:spPr>
          <a:xfrm>
            <a:off x="2982789" y="1012363"/>
            <a:ext cx="4772195" cy="1001929"/>
          </a:xfrm>
          <a:prstGeom prst="rect">
            <a:avLst/>
          </a:prstGeom>
          <a:ln w="6350">
            <a:solidFill>
              <a:schemeClr val="tx1"/>
            </a:solidFill>
          </a:ln>
        </p:spPr>
      </p:pic>
      <p:sp>
        <p:nvSpPr>
          <p:cNvPr id="16" name="TextBox 15">
            <a:extLst>
              <a:ext uri="{FF2B5EF4-FFF2-40B4-BE49-F238E27FC236}">
                <a16:creationId xmlns:a16="http://schemas.microsoft.com/office/drawing/2014/main" id="{3707E43F-F87E-32B2-99BE-67E73A4F0B18}"/>
              </a:ext>
            </a:extLst>
          </p:cNvPr>
          <p:cNvSpPr txBox="1"/>
          <p:nvPr/>
        </p:nvSpPr>
        <p:spPr>
          <a:xfrm>
            <a:off x="241412" y="2163643"/>
            <a:ext cx="11709175" cy="4031873"/>
          </a:xfrm>
          <a:prstGeom prst="rect">
            <a:avLst/>
          </a:prstGeom>
          <a:noFill/>
        </p:spPr>
        <p:txBody>
          <a:bodyPr wrap="square" rtlCol="0">
            <a:spAutoFit/>
          </a:bodyPr>
          <a:lstStyle/>
          <a:p>
            <a:pPr algn="l"/>
            <a:r>
              <a:rPr lang="en-US" sz="1600" b="0" i="0" dirty="0">
                <a:effectLst/>
                <a:latin typeface="Gotham" panose="00000500000000000000" pitchFamily="2" charset="0"/>
              </a:rPr>
              <a:t>The California State Assembly will soon be voting on AB 2840</a:t>
            </a:r>
            <a:r>
              <a:rPr lang="en-US" sz="1600" b="0" i="0" dirty="0">
                <a:solidFill>
                  <a:srgbClr val="454B59"/>
                </a:solidFill>
                <a:effectLst/>
                <a:latin typeface="Gotham" panose="00000500000000000000" pitchFamily="2" charset="0"/>
              </a:rPr>
              <a:t>.</a:t>
            </a:r>
          </a:p>
          <a:p>
            <a:pPr algn="l"/>
            <a:endParaRPr lang="en-US" sz="1600" b="0" i="0" dirty="0">
              <a:solidFill>
                <a:srgbClr val="454B59"/>
              </a:solidFill>
              <a:effectLst/>
              <a:latin typeface="Gotham" panose="00000500000000000000" pitchFamily="2" charset="0"/>
            </a:endParaRPr>
          </a:p>
          <a:p>
            <a:pPr algn="l"/>
            <a:r>
              <a:rPr lang="en-US" sz="1600" b="1" i="0" dirty="0">
                <a:effectLst/>
                <a:highlight>
                  <a:srgbClr val="FFFF00"/>
                </a:highlight>
                <a:latin typeface="Gotham" panose="00000500000000000000" pitchFamily="2" charset="0"/>
              </a:rPr>
              <a:t>AB 2840 would ban the building of any facility 100,000 sf or more within 1,000 ft of a “sensitive receptor,” which has a broad definition but is basically most non-industrial uses</a:t>
            </a:r>
            <a:r>
              <a:rPr lang="en-US" sz="1600" b="0" i="0" dirty="0">
                <a:effectLst/>
                <a:latin typeface="Gotham" panose="00000500000000000000" pitchFamily="2" charset="0"/>
              </a:rPr>
              <a:t>. Additionally, </a:t>
            </a:r>
            <a:r>
              <a:rPr lang="en-US" sz="1600" b="1" i="0" dirty="0">
                <a:solidFill>
                  <a:srgbClr val="C00000"/>
                </a:solidFill>
                <a:effectLst/>
                <a:latin typeface="Gotham" panose="00000500000000000000" pitchFamily="2" charset="0"/>
              </a:rPr>
              <a:t>all projects that are not banned </a:t>
            </a:r>
            <a:r>
              <a:rPr lang="en-US" sz="1600" b="0" i="0" dirty="0">
                <a:effectLst/>
                <a:latin typeface="Gotham" panose="00000500000000000000" pitchFamily="2" charset="0"/>
              </a:rPr>
              <a:t>due to proximity to a sensitive receptor </a:t>
            </a:r>
            <a:r>
              <a:rPr lang="en-US" sz="1600" b="1" i="0" dirty="0">
                <a:solidFill>
                  <a:srgbClr val="C00000"/>
                </a:solidFill>
                <a:effectLst/>
                <a:latin typeface="Gotham" panose="00000500000000000000" pitchFamily="2" charset="0"/>
              </a:rPr>
              <a:t>must have a Project Labor Agreement (PLA) to be approved</a:t>
            </a:r>
            <a:r>
              <a:rPr lang="en-US" sz="1600" b="0" i="0" dirty="0">
                <a:solidFill>
                  <a:srgbClr val="454B59"/>
                </a:solidFill>
                <a:effectLst/>
                <a:latin typeface="Gotham" panose="00000500000000000000" pitchFamily="2" charset="0"/>
              </a:rPr>
              <a:t>.</a:t>
            </a:r>
          </a:p>
          <a:p>
            <a:pPr algn="l"/>
            <a:endParaRPr lang="en-US" sz="1600" b="0" i="0" dirty="0">
              <a:solidFill>
                <a:srgbClr val="454B59"/>
              </a:solidFill>
              <a:effectLst/>
              <a:latin typeface="Gotham" panose="00000500000000000000" pitchFamily="2" charset="0"/>
            </a:endParaRPr>
          </a:p>
          <a:p>
            <a:pPr algn="l"/>
            <a:r>
              <a:rPr lang="en-US" sz="1600" b="0" i="0" dirty="0">
                <a:effectLst/>
                <a:latin typeface="Gotham" panose="00000500000000000000" pitchFamily="2" charset="0"/>
              </a:rPr>
              <a:t>AB 2840, authored by Assemblywoman </a:t>
            </a:r>
            <a:r>
              <a:rPr lang="en-US" sz="1600" b="0" i="1" dirty="0">
                <a:effectLst/>
                <a:latin typeface="Gotham" panose="00000500000000000000" pitchFamily="2" charset="0"/>
              </a:rPr>
              <a:t>Eloise Gómez Reyes (D-San Bernardino), </a:t>
            </a:r>
            <a:r>
              <a:rPr lang="en-US" sz="1600" b="1" i="0" dirty="0">
                <a:effectLst/>
                <a:highlight>
                  <a:srgbClr val="FFFF00"/>
                </a:highlight>
                <a:latin typeface="Gotham" panose="00000500000000000000" pitchFamily="2" charset="0"/>
              </a:rPr>
              <a:t>passed the Assembly Local Government Committee on April 20 and the Assembly Appropriations Committee on May 11.</a:t>
            </a:r>
            <a:r>
              <a:rPr lang="en-US" sz="1600" b="1" i="0" dirty="0">
                <a:effectLst/>
                <a:latin typeface="Gotham" panose="00000500000000000000" pitchFamily="2" charset="0"/>
              </a:rPr>
              <a:t> </a:t>
            </a:r>
          </a:p>
          <a:p>
            <a:pPr algn="l"/>
            <a:endParaRPr lang="en-US" sz="1600" b="0" i="0" dirty="0">
              <a:solidFill>
                <a:srgbClr val="454B59"/>
              </a:solidFill>
              <a:effectLst/>
              <a:latin typeface="Gotham" panose="00000500000000000000" pitchFamily="2" charset="0"/>
            </a:endParaRPr>
          </a:p>
          <a:p>
            <a:pPr algn="l"/>
            <a:r>
              <a:rPr lang="en-US" sz="1600" b="0" i="0" dirty="0">
                <a:solidFill>
                  <a:srgbClr val="454B59"/>
                </a:solidFill>
                <a:effectLst/>
                <a:latin typeface="Gotham" panose="00000500000000000000" pitchFamily="2" charset="0"/>
              </a:rPr>
              <a:t>Even if your company doesn’t build or own these types of facilities, </a:t>
            </a:r>
            <a:r>
              <a:rPr lang="en-US" sz="1600" b="1" i="0" u="sng" dirty="0">
                <a:solidFill>
                  <a:srgbClr val="C00000"/>
                </a:solidFill>
                <a:effectLst/>
                <a:latin typeface="Gotham" panose="00000500000000000000" pitchFamily="2" charset="0"/>
              </a:rPr>
              <a:t>the precedent set by this bill will have a significant impact on all commercial real estate projects in the future and has the potential to undo years of investments on permits, construction and project development.</a:t>
            </a:r>
          </a:p>
          <a:p>
            <a:pPr algn="l"/>
            <a:endParaRPr lang="en-US" sz="1600" b="1" i="0" dirty="0">
              <a:solidFill>
                <a:srgbClr val="C00000"/>
              </a:solidFill>
              <a:effectLst/>
              <a:latin typeface="Gotham" panose="00000500000000000000" pitchFamily="2" charset="0"/>
            </a:endParaRPr>
          </a:p>
          <a:p>
            <a:pPr algn="ctr"/>
            <a:r>
              <a:rPr lang="en-US" sz="1400" b="0" i="1" dirty="0">
                <a:effectLst/>
                <a:latin typeface="Gotham" panose="00000500000000000000" pitchFamily="2" charset="0"/>
              </a:rPr>
              <a:t>“We are urging all NAIOP SoCal members and the entire California commercial real estate industry who have not yet taken action to voice their opposition to AB 2840 with their respective State Assembly representative.”</a:t>
            </a:r>
          </a:p>
          <a:p>
            <a:endParaRPr lang="en-US" sz="1600" dirty="0"/>
          </a:p>
        </p:txBody>
      </p:sp>
      <p:pic>
        <p:nvPicPr>
          <p:cNvPr id="3074" name="Picture 2" descr="NAIOP | Commercial Real Estate Development Association">
            <a:extLst>
              <a:ext uri="{FF2B5EF4-FFF2-40B4-BE49-F238E27FC236}">
                <a16:creationId xmlns:a16="http://schemas.microsoft.com/office/drawing/2014/main" id="{762E4722-948F-16E2-156E-AF4D305260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284" y="999600"/>
            <a:ext cx="2536309" cy="1027456"/>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2" name="Google Shape;233;p33">
            <a:extLst>
              <a:ext uri="{FF2B5EF4-FFF2-40B4-BE49-F238E27FC236}">
                <a16:creationId xmlns:a16="http://schemas.microsoft.com/office/drawing/2014/main" id="{DDDED8EE-A697-431D-59AA-FF87C8D6AEC7}"/>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44</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537142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92DACB-58B2-5A05-D758-D38A84D9BD9A}"/>
              </a:ext>
            </a:extLst>
          </p:cNvPr>
          <p:cNvSpPr txBox="1"/>
          <p:nvPr/>
        </p:nvSpPr>
        <p:spPr>
          <a:xfrm>
            <a:off x="621738" y="-9586"/>
            <a:ext cx="10948524" cy="114332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b="1" dirty="0">
                <a:latin typeface="Arial" panose="020B0604020202020204" pitchFamily="34" charset="0"/>
                <a:cs typeface="Arial" panose="020B0604020202020204" pitchFamily="34" charset="0"/>
              </a:rPr>
              <a:t>L&amp;T Risks to Monitor: </a:t>
            </a:r>
            <a:r>
              <a:rPr lang="en-US" sz="2600" b="1" dirty="0">
                <a:solidFill>
                  <a:srgbClr val="C00000"/>
                </a:solidFill>
                <a:highlight>
                  <a:srgbClr val="FFFF00"/>
                </a:highlight>
                <a:latin typeface="Arial" panose="020B0604020202020204" pitchFamily="34" charset="0"/>
                <a:cs typeface="Arial" panose="020B0604020202020204" pitchFamily="34" charset="0"/>
              </a:rPr>
              <a:t>Automation in Logistics</a:t>
            </a:r>
            <a:r>
              <a:rPr lang="en-US" sz="2600" b="1" dirty="0">
                <a:solidFill>
                  <a:srgbClr val="C00000"/>
                </a:solidFill>
                <a:latin typeface="Arial" panose="020B0604020202020204" pitchFamily="34" charset="0"/>
                <a:cs typeface="Arial" panose="020B0604020202020204" pitchFamily="34" charset="0"/>
              </a:rPr>
              <a:t> and the Warehouse </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Watch FedEx Logistics! Forget robots and think </a:t>
            </a:r>
            <a:r>
              <a:rPr lang="en-US" sz="2000" b="1" dirty="0">
                <a:latin typeface="Arial" panose="020B0604020202020204" pitchFamily="34" charset="0"/>
                <a:cs typeface="Arial" panose="020B0604020202020204" pitchFamily="34" charset="0"/>
              </a:rPr>
              <a:t>autonomous everything </a:t>
            </a:r>
            <a:r>
              <a:rPr lang="en-US" sz="2000" dirty="0">
                <a:latin typeface="Arial" panose="020B0604020202020204" pitchFamily="34" charset="0"/>
                <a:cs typeface="Arial" panose="020B0604020202020204" pitchFamily="34" charset="0"/>
              </a:rPr>
              <a:t>displacing workforce!</a:t>
            </a:r>
            <a:endParaRPr kumimoji="0" lang="en-US" sz="20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5" name="Google Shape;276;p39">
            <a:extLst>
              <a:ext uri="{FF2B5EF4-FFF2-40B4-BE49-F238E27FC236}">
                <a16:creationId xmlns:a16="http://schemas.microsoft.com/office/drawing/2014/main" id="{E123F55F-23A1-47DF-FC1E-C96436AC8BBE}"/>
              </a:ext>
            </a:extLst>
          </p:cNvPr>
          <p:cNvCxnSpPr>
            <a:cxnSpLocks/>
          </p:cNvCxnSpPr>
          <p:nvPr/>
        </p:nvCxnSpPr>
        <p:spPr>
          <a:xfrm>
            <a:off x="0" y="1251661"/>
            <a:ext cx="12192000" cy="0"/>
          </a:xfrm>
          <a:prstGeom prst="straightConnector1">
            <a:avLst/>
          </a:prstGeom>
          <a:noFill/>
          <a:ln w="57150" cap="flat" cmpd="sng">
            <a:solidFill>
              <a:srgbClr val="333333"/>
            </a:solidFill>
            <a:prstDash val="solid"/>
            <a:round/>
            <a:headEnd type="none" w="sm" len="sm"/>
            <a:tailEnd type="none" w="sm" len="sm"/>
          </a:ln>
        </p:spPr>
      </p:cxnSp>
      <p:sp>
        <p:nvSpPr>
          <p:cNvPr id="9" name="Google Shape;233;p33">
            <a:extLst>
              <a:ext uri="{FF2B5EF4-FFF2-40B4-BE49-F238E27FC236}">
                <a16:creationId xmlns:a16="http://schemas.microsoft.com/office/drawing/2014/main" id="{3E3B5999-BCC0-B7D1-530A-92EE02756DC9}"/>
              </a:ext>
            </a:extLst>
          </p:cNvPr>
          <p:cNvSpPr txBox="1">
            <a:spLocks/>
          </p:cNvSpPr>
          <p:nvPr/>
        </p:nvSpPr>
        <p:spPr>
          <a:xfrm>
            <a:off x="10851325" y="642162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45</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2" name="TextBox 1">
            <a:extLst>
              <a:ext uri="{FF2B5EF4-FFF2-40B4-BE49-F238E27FC236}">
                <a16:creationId xmlns:a16="http://schemas.microsoft.com/office/drawing/2014/main" id="{CC1E4A4C-B7E3-DBF8-DFD1-B82D6B86B02D}"/>
              </a:ext>
            </a:extLst>
          </p:cNvPr>
          <p:cNvSpPr txBox="1"/>
          <p:nvPr/>
        </p:nvSpPr>
        <p:spPr>
          <a:xfrm>
            <a:off x="439129" y="1462471"/>
            <a:ext cx="5320508" cy="4739759"/>
          </a:xfrm>
          <a:prstGeom prst="rect">
            <a:avLst/>
          </a:prstGeom>
          <a:noFill/>
        </p:spPr>
        <p:txBody>
          <a:bodyPr wrap="square" rtlCol="0">
            <a:spAutoFit/>
          </a:bodyPr>
          <a:lstStyle/>
          <a:p>
            <a:r>
              <a:rPr lang="en-US" sz="1600" b="1" dirty="0">
                <a:solidFill>
                  <a:srgbClr val="C00000"/>
                </a:solidFill>
                <a:effectLst/>
                <a:latin typeface="Arial" panose="020B0604020202020204" pitchFamily="34" charset="0"/>
                <a:cs typeface="Arial" panose="020B0604020202020204" pitchFamily="34" charset="0"/>
              </a:rPr>
              <a:t>FedEx Logistics Opens </a:t>
            </a:r>
            <a:r>
              <a:rPr lang="en-US" sz="1600" b="1" dirty="0">
                <a:solidFill>
                  <a:srgbClr val="C00000"/>
                </a:solidFill>
                <a:latin typeface="Arial" panose="020B0604020202020204" pitchFamily="34" charset="0"/>
                <a:cs typeface="Arial" panose="020B0604020202020204" pitchFamily="34" charset="0"/>
              </a:rPr>
              <a:t>G</a:t>
            </a:r>
            <a:r>
              <a:rPr lang="en-US" sz="1600" b="1" dirty="0">
                <a:solidFill>
                  <a:srgbClr val="C00000"/>
                </a:solidFill>
                <a:effectLst/>
                <a:latin typeface="Arial" panose="020B0604020202020204" pitchFamily="34" charset="0"/>
                <a:cs typeface="Arial" panose="020B0604020202020204" pitchFamily="34" charset="0"/>
              </a:rPr>
              <a:t>lobal </a:t>
            </a:r>
            <a:r>
              <a:rPr lang="en-US" sz="1600" b="1" dirty="0">
                <a:solidFill>
                  <a:srgbClr val="C00000"/>
                </a:solidFill>
                <a:latin typeface="Arial" panose="020B0604020202020204" pitchFamily="34" charset="0"/>
                <a:cs typeface="Arial" panose="020B0604020202020204" pitchFamily="34" charset="0"/>
              </a:rPr>
              <a:t>H</a:t>
            </a:r>
            <a:r>
              <a:rPr lang="en-US" sz="1600" b="1" dirty="0">
                <a:solidFill>
                  <a:srgbClr val="C00000"/>
                </a:solidFill>
                <a:effectLst/>
                <a:latin typeface="Arial" panose="020B0604020202020204" pitchFamily="34" charset="0"/>
                <a:cs typeface="Arial" panose="020B0604020202020204" pitchFamily="34" charset="0"/>
              </a:rPr>
              <a:t>eadquarters in Memphis </a:t>
            </a:r>
            <a:r>
              <a:rPr lang="en-US" sz="1600" b="0" dirty="0">
                <a:effectLst/>
                <a:latin typeface="Arial" panose="020B0604020202020204" pitchFamily="34" charset="0"/>
                <a:cs typeface="Arial" panose="020B0604020202020204" pitchFamily="34" charset="0"/>
              </a:rPr>
              <a:t>April 06, 2022 </a:t>
            </a:r>
            <a:r>
              <a:rPr lang="en-US" sz="1600" b="1" dirty="0">
                <a:latin typeface="Arial" panose="020B0604020202020204" pitchFamily="34" charset="0"/>
                <a:cs typeface="Arial" panose="020B0604020202020204" pitchFamily="34" charset="0"/>
              </a:rPr>
              <a:t>FedEx Corporation </a:t>
            </a:r>
          </a:p>
          <a:p>
            <a:endParaRPr lang="en-US" sz="1600" b="0" dirty="0">
              <a:effectLst/>
              <a:latin typeface="Arial" panose="020B0604020202020204" pitchFamily="34" charset="0"/>
              <a:cs typeface="Arial" panose="020B0604020202020204" pitchFamily="34" charset="0"/>
            </a:endParaRPr>
          </a:p>
          <a:p>
            <a:pPr marL="166688" indent="-166688">
              <a:buFont typeface="Arial" panose="020B0604020202020204" pitchFamily="34" charset="0"/>
              <a:buChar char="•"/>
            </a:pPr>
            <a:r>
              <a:rPr lang="en-US" sz="1600" b="0" i="0" dirty="0">
                <a:solidFill>
                  <a:srgbClr val="000000"/>
                </a:solidFill>
                <a:effectLst/>
                <a:latin typeface="Arial" panose="020B0604020202020204" pitchFamily="34" charset="0"/>
                <a:cs typeface="Arial" panose="020B0604020202020204" pitchFamily="34" charset="0"/>
              </a:rPr>
              <a:t>Logistics subsidiary of shipping giant FedEx (NYSE:</a:t>
            </a:r>
            <a:r>
              <a:rPr lang="en-US" sz="1600" b="0" i="0" u="none" strike="noStrike" dirty="0">
                <a:solidFill>
                  <a:srgbClr val="000000"/>
                </a:solidFill>
                <a:effectLst/>
                <a:latin typeface="Arial" panose="020B0604020202020204" pitchFamily="34" charset="0"/>
                <a:cs typeface="Arial" panose="020B0604020202020204" pitchFamily="34" charset="0"/>
                <a:hlinkClick r:id="rId3" tooltip="FedEx Corporation"/>
              </a:rPr>
              <a:t>FDX</a:t>
            </a:r>
            <a:r>
              <a:rPr lang="en-US" sz="1600" b="0" i="0" dirty="0">
                <a:solidFill>
                  <a:srgbClr val="000000"/>
                </a:solidFill>
                <a:effectLst/>
                <a:latin typeface="Arial" panose="020B0604020202020204" pitchFamily="34" charset="0"/>
                <a:cs typeface="Arial" panose="020B0604020202020204" pitchFamily="34" charset="0"/>
              </a:rPr>
              <a:t>) has </a:t>
            </a:r>
            <a:r>
              <a:rPr lang="en-US" sz="1600" b="0" i="0" u="none" strike="noStrike" dirty="0">
                <a:solidFill>
                  <a:srgbClr val="000000"/>
                </a:solidFill>
                <a:effectLst/>
                <a:latin typeface="Arial" panose="020B0604020202020204" pitchFamily="34" charset="0"/>
                <a:cs typeface="Arial" panose="020B0604020202020204" pitchFamily="34" charset="0"/>
                <a:hlinkClick r:id="rId4"/>
              </a:rPr>
              <a:t>opened</a:t>
            </a:r>
            <a:r>
              <a:rPr lang="en-US" sz="1600" b="0" i="0" dirty="0">
                <a:solidFill>
                  <a:srgbClr val="000000"/>
                </a:solidFill>
                <a:effectLst/>
                <a:latin typeface="Arial" panose="020B0604020202020204" pitchFamily="34" charset="0"/>
                <a:cs typeface="Arial" panose="020B0604020202020204" pitchFamily="34" charset="0"/>
              </a:rPr>
              <a:t> a new global headquarters in downtown Memphis, Tennessee.</a:t>
            </a:r>
          </a:p>
          <a:p>
            <a:pPr marL="166688" indent="-166688">
              <a:buFont typeface="Arial" panose="020B0604020202020204" pitchFamily="34" charset="0"/>
              <a:buChar char="•"/>
            </a:pPr>
            <a:r>
              <a:rPr lang="en-US" sz="1600" b="0" i="0" dirty="0">
                <a:solidFill>
                  <a:srgbClr val="000000"/>
                </a:solidFill>
                <a:effectLst/>
                <a:latin typeface="Arial" panose="020B0604020202020204" pitchFamily="34" charset="0"/>
                <a:cs typeface="Arial" panose="020B0604020202020204" pitchFamily="34" charset="0"/>
              </a:rPr>
              <a:t>The company has invested more than $50M to renovate the building.</a:t>
            </a:r>
          </a:p>
          <a:p>
            <a:pPr marL="166688" indent="-166688">
              <a:buFont typeface="Arial" panose="020B0604020202020204" pitchFamily="34" charset="0"/>
              <a:buChar char="•"/>
            </a:pPr>
            <a:r>
              <a:rPr lang="en-US" sz="1600" b="0" i="0" dirty="0">
                <a:solidFill>
                  <a:srgbClr val="000000"/>
                </a:solidFill>
                <a:effectLst/>
                <a:latin typeface="Arial" panose="020B0604020202020204" pitchFamily="34" charset="0"/>
                <a:cs typeface="Arial" panose="020B0604020202020204" pitchFamily="34" charset="0"/>
              </a:rPr>
              <a:t>Udo Lange, president &amp; CEO of FedEx Logistics said, “From this magnificent facility, our employees will collaborate, innovate, and serve our global customers.”</a:t>
            </a:r>
          </a:p>
          <a:p>
            <a:pPr marL="166688" indent="-166688">
              <a:buFont typeface="Arial" panose="020B0604020202020204" pitchFamily="34" charset="0"/>
              <a:buChar char="•"/>
            </a:pPr>
            <a:r>
              <a:rPr lang="en-US" sz="1600" b="0" i="0" dirty="0">
                <a:solidFill>
                  <a:srgbClr val="C00000"/>
                </a:solidFill>
                <a:effectLst/>
                <a:latin typeface="Arial" panose="020B0604020202020204" pitchFamily="34" charset="0"/>
                <a:cs typeface="Arial" panose="020B0604020202020204" pitchFamily="34" charset="0"/>
              </a:rPr>
              <a:t>A subsidiary of FedEx Corp., FedEx Logistics said it provides air and ocean cargo, warehousing and distribution, customs brokerage and other services to customers.</a:t>
            </a:r>
          </a:p>
          <a:p>
            <a:pPr marL="166688" indent="-166688">
              <a:buFont typeface="Arial" panose="020B0604020202020204" pitchFamily="34" charset="0"/>
              <a:buChar char="•"/>
            </a:pPr>
            <a:r>
              <a:rPr lang="en-US" sz="1600" b="0" i="0" dirty="0">
                <a:solidFill>
                  <a:srgbClr val="C00000"/>
                </a:solidFill>
                <a:effectLst/>
                <a:latin typeface="Arial" panose="020B0604020202020204" pitchFamily="34" charset="0"/>
                <a:cs typeface="Arial" panose="020B0604020202020204" pitchFamily="34" charset="0"/>
              </a:rPr>
              <a:t>On March 30, 2022, the company </a:t>
            </a:r>
            <a:r>
              <a:rPr lang="en-US" sz="1600" b="0" i="0" u="none" strike="noStrike" dirty="0">
                <a:solidFill>
                  <a:srgbClr val="C00000"/>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announced</a:t>
            </a:r>
            <a:r>
              <a:rPr lang="en-US" sz="1600" b="0" i="0" dirty="0">
                <a:solidFill>
                  <a:srgbClr val="C00000"/>
                </a:solidFill>
                <a:effectLst/>
                <a:latin typeface="Arial" panose="020B0604020202020204" pitchFamily="34" charset="0"/>
                <a:cs typeface="Arial" panose="020B0604020202020204" pitchFamily="34" charset="0"/>
              </a:rPr>
              <a:t> its intention to begin testing of Elroy Air's Chaparral autonomous air cargo system next year.</a:t>
            </a:r>
          </a:p>
          <a:p>
            <a:endParaRPr lang="en-US" sz="14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2DB2111-EDD0-B21D-BEFD-04B1D3043E7B}"/>
              </a:ext>
            </a:extLst>
          </p:cNvPr>
          <p:cNvSpPr txBox="1"/>
          <p:nvPr/>
        </p:nvSpPr>
        <p:spPr>
          <a:xfrm>
            <a:off x="5950548" y="3227557"/>
            <a:ext cx="5533724" cy="290848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But… Look UP… Drone Deliveries for Pet Meds &amp; Ice Cream are Reality in TX:</a:t>
            </a:r>
          </a:p>
          <a:p>
            <a:pPr marL="290513" marR="0" lvl="0" indent="0"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first commercial drone deliveries in the U.S. will take off today (April 8 ‘22) as </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Alphabet's Wing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unleashes its aircraft over the suburban towns of Frisco and Little Elm, which are located just north of </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Dallas, Texas</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If successful, the service could revolutionize how goods are currently transported around cities. </a:t>
            </a:r>
            <a:r>
              <a:rPr kumimoji="0" lang="en-US" sz="15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Wing has partnered with Walgreens</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Blue Bell Creameries, Easyvet, and Texas Health for the initial rollout, meaning </a:t>
            </a:r>
            <a:r>
              <a:rPr kumimoji="0" lang="en-US" sz="15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consumers will be able to order prescription pet meds and ice cream,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among other items.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US"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SeekingAlpha.com</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pic>
        <p:nvPicPr>
          <p:cNvPr id="17" name="Picture 16">
            <a:extLst>
              <a:ext uri="{FF2B5EF4-FFF2-40B4-BE49-F238E27FC236}">
                <a16:creationId xmlns:a16="http://schemas.microsoft.com/office/drawing/2014/main" id="{A5C73122-71B7-0B99-25C5-CCC9ED203D56}"/>
              </a:ext>
            </a:extLst>
          </p:cNvPr>
          <p:cNvPicPr>
            <a:picLocks noChangeAspect="1"/>
          </p:cNvPicPr>
          <p:nvPr/>
        </p:nvPicPr>
        <p:blipFill>
          <a:blip r:embed="rId6"/>
          <a:stretch>
            <a:fillRect/>
          </a:stretch>
        </p:blipFill>
        <p:spPr>
          <a:xfrm>
            <a:off x="6057474" y="1487505"/>
            <a:ext cx="5418089" cy="1705213"/>
          </a:xfrm>
          <a:prstGeom prst="rect">
            <a:avLst/>
          </a:prstGeom>
          <a:ln w="12700">
            <a:solidFill>
              <a:schemeClr val="tx1"/>
            </a:solidFill>
          </a:ln>
        </p:spPr>
      </p:pic>
      <p:sp>
        <p:nvSpPr>
          <p:cNvPr id="18" name="TextBox 17">
            <a:extLst>
              <a:ext uri="{FF2B5EF4-FFF2-40B4-BE49-F238E27FC236}">
                <a16:creationId xmlns:a16="http://schemas.microsoft.com/office/drawing/2014/main" id="{B95652DC-DC61-6753-8B95-5A8611B0FCF5}"/>
              </a:ext>
            </a:extLst>
          </p:cNvPr>
          <p:cNvSpPr txBox="1"/>
          <p:nvPr/>
        </p:nvSpPr>
        <p:spPr>
          <a:xfrm>
            <a:off x="86782" y="6474540"/>
            <a:ext cx="8168193"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7"/>
              </a:rPr>
              <a:t>https://seekingalpha.com/news/3821019-fedex-logistics-opens-global-headquarters-in</a:t>
            </a:r>
            <a:r>
              <a:rPr lang="en-US" sz="1100" u="sng" dirty="0">
                <a:solidFill>
                  <a:srgbClr val="0070C0"/>
                </a:solidFill>
                <a:latin typeface="Arial" panose="020B0604020202020204" pitchFamily="34" charset="0"/>
                <a:cs typeface="Arial" panose="020B0604020202020204" pitchFamily="34" charset="0"/>
              </a:rPr>
              <a:t> memphis?</a:t>
            </a:r>
          </a:p>
        </p:txBody>
      </p:sp>
      <p:sp>
        <p:nvSpPr>
          <p:cNvPr id="12" name="Arrow: Right 11">
            <a:extLst>
              <a:ext uri="{FF2B5EF4-FFF2-40B4-BE49-F238E27FC236}">
                <a16:creationId xmlns:a16="http://schemas.microsoft.com/office/drawing/2014/main" id="{BE6E9059-FB94-7FDD-E573-D9C48D5EF0D8}"/>
              </a:ext>
            </a:extLst>
          </p:cNvPr>
          <p:cNvSpPr/>
          <p:nvPr/>
        </p:nvSpPr>
        <p:spPr>
          <a:xfrm rot="916460" flipH="1">
            <a:off x="10131674" y="4364621"/>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3" name="Arrow: Right 12">
            <a:extLst>
              <a:ext uri="{FF2B5EF4-FFF2-40B4-BE49-F238E27FC236}">
                <a16:creationId xmlns:a16="http://schemas.microsoft.com/office/drawing/2014/main" id="{71A23CCC-A32B-2FF0-A8E3-AC11BA92E46D}"/>
              </a:ext>
            </a:extLst>
          </p:cNvPr>
          <p:cNvSpPr/>
          <p:nvPr/>
        </p:nvSpPr>
        <p:spPr>
          <a:xfrm rot="10090306" flipH="1">
            <a:off x="7729769" y="3827112"/>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8699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0BF5B8-4463-436E-B408-BC4138769889}"/>
              </a:ext>
            </a:extLst>
          </p:cNvPr>
          <p:cNvSpPr txBox="1"/>
          <p:nvPr/>
        </p:nvSpPr>
        <p:spPr>
          <a:xfrm>
            <a:off x="1773094" y="66299"/>
            <a:ext cx="8645812" cy="523220"/>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2800" b="1" dirty="0">
                <a:solidFill>
                  <a:srgbClr val="C21F26"/>
                </a:solidFill>
                <a:latin typeface="Arial" panose="020B0604020202020204" pitchFamily="34" charset="0"/>
                <a:cs typeface="Arial" panose="020B0604020202020204" pitchFamily="34" charset="0"/>
              </a:rPr>
              <a:t>ESG: </a:t>
            </a:r>
            <a:r>
              <a:rPr lang="en-US" sz="2800" b="1" dirty="0">
                <a:latin typeface="Arial" panose="020B0604020202020204" pitchFamily="34" charset="0"/>
                <a:cs typeface="Arial" panose="020B0604020202020204" pitchFamily="34" charset="0"/>
              </a:rPr>
              <a:t>Think about the following as applied to CRE</a:t>
            </a:r>
            <a:endParaRPr kumimoji="0" lang="en-US"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B580261D-0618-4A03-87DC-7E16FE7D0D57}"/>
              </a:ext>
            </a:extLst>
          </p:cNvPr>
          <p:cNvPicPr>
            <a:picLocks noChangeAspect="1"/>
          </p:cNvPicPr>
          <p:nvPr/>
        </p:nvPicPr>
        <p:blipFill>
          <a:blip r:embed="rId2"/>
          <a:stretch>
            <a:fillRect/>
          </a:stretch>
        </p:blipFill>
        <p:spPr>
          <a:xfrm>
            <a:off x="0" y="673490"/>
            <a:ext cx="12192000" cy="54727"/>
          </a:xfrm>
          <a:prstGeom prst="rect">
            <a:avLst/>
          </a:prstGeom>
        </p:spPr>
      </p:pic>
      <p:pic>
        <p:nvPicPr>
          <p:cNvPr id="4" name="Picture 3">
            <a:extLst>
              <a:ext uri="{FF2B5EF4-FFF2-40B4-BE49-F238E27FC236}">
                <a16:creationId xmlns:a16="http://schemas.microsoft.com/office/drawing/2014/main" id="{DFEA93A8-26A0-4FC9-9D4E-F42AF3D80A57}"/>
              </a:ext>
            </a:extLst>
          </p:cNvPr>
          <p:cNvPicPr>
            <a:picLocks noChangeAspect="1"/>
          </p:cNvPicPr>
          <p:nvPr/>
        </p:nvPicPr>
        <p:blipFill>
          <a:blip r:embed="rId3"/>
          <a:stretch>
            <a:fillRect/>
          </a:stretch>
        </p:blipFill>
        <p:spPr>
          <a:xfrm>
            <a:off x="1065563" y="2927120"/>
            <a:ext cx="3257390" cy="3257390"/>
          </a:xfrm>
          <a:prstGeom prst="rect">
            <a:avLst/>
          </a:prstGeom>
        </p:spPr>
      </p:pic>
      <p:pic>
        <p:nvPicPr>
          <p:cNvPr id="5" name="Picture 4">
            <a:extLst>
              <a:ext uri="{FF2B5EF4-FFF2-40B4-BE49-F238E27FC236}">
                <a16:creationId xmlns:a16="http://schemas.microsoft.com/office/drawing/2014/main" id="{C2225CD1-5E90-4BFB-9857-4527E61CA61F}"/>
              </a:ext>
            </a:extLst>
          </p:cNvPr>
          <p:cNvPicPr>
            <a:picLocks noChangeAspect="1"/>
          </p:cNvPicPr>
          <p:nvPr/>
        </p:nvPicPr>
        <p:blipFill rotWithShape="1">
          <a:blip r:embed="rId4"/>
          <a:srcRect t="10388" r="23295" b="17056"/>
          <a:stretch/>
        </p:blipFill>
        <p:spPr>
          <a:xfrm>
            <a:off x="6723846" y="3141838"/>
            <a:ext cx="3198079" cy="3025086"/>
          </a:xfrm>
          <a:prstGeom prst="rect">
            <a:avLst/>
          </a:prstGeom>
        </p:spPr>
      </p:pic>
      <p:pic>
        <p:nvPicPr>
          <p:cNvPr id="7" name="Picture 6">
            <a:extLst>
              <a:ext uri="{FF2B5EF4-FFF2-40B4-BE49-F238E27FC236}">
                <a16:creationId xmlns:a16="http://schemas.microsoft.com/office/drawing/2014/main" id="{307FBD40-76FA-48FA-9958-F29C7E97DB8C}"/>
              </a:ext>
            </a:extLst>
          </p:cNvPr>
          <p:cNvPicPr>
            <a:picLocks noChangeAspect="1"/>
          </p:cNvPicPr>
          <p:nvPr/>
        </p:nvPicPr>
        <p:blipFill>
          <a:blip r:embed="rId5"/>
          <a:stretch>
            <a:fillRect/>
          </a:stretch>
        </p:blipFill>
        <p:spPr>
          <a:xfrm>
            <a:off x="4879666" y="1973013"/>
            <a:ext cx="1559991" cy="4334280"/>
          </a:xfrm>
          <a:prstGeom prst="rect">
            <a:avLst/>
          </a:prstGeom>
        </p:spPr>
      </p:pic>
      <p:sp>
        <p:nvSpPr>
          <p:cNvPr id="9" name="TextBox 8">
            <a:extLst>
              <a:ext uri="{FF2B5EF4-FFF2-40B4-BE49-F238E27FC236}">
                <a16:creationId xmlns:a16="http://schemas.microsoft.com/office/drawing/2014/main" id="{1333F4C3-9E51-4C6A-9790-94481C5F4BB5}"/>
              </a:ext>
            </a:extLst>
          </p:cNvPr>
          <p:cNvSpPr txBox="1"/>
          <p:nvPr/>
        </p:nvSpPr>
        <p:spPr>
          <a:xfrm>
            <a:off x="395032" y="873207"/>
            <a:ext cx="8613816" cy="1046440"/>
          </a:xfrm>
          <a:prstGeom prst="rect">
            <a:avLst/>
          </a:prstGeom>
          <a:noFill/>
        </p:spPr>
        <p:txBody>
          <a:bodyPr wrap="square" rtlCol="0">
            <a:spAutoFit/>
          </a:bodyPr>
          <a:lstStyle/>
          <a:p>
            <a:r>
              <a:rPr lang="en-US" b="1" dirty="0">
                <a:highlight>
                  <a:srgbClr val="FFFF00"/>
                </a:highlight>
              </a:rPr>
              <a:t>Q.</a:t>
            </a:r>
            <a:r>
              <a:rPr lang="en-US" dirty="0"/>
              <a:t> </a:t>
            </a:r>
            <a:r>
              <a:rPr lang="en-US" b="1" dirty="0"/>
              <a:t>What is biggest HEADWIND to ESG and CRE? </a:t>
            </a:r>
          </a:p>
          <a:p>
            <a:endParaRPr lang="en-US" sz="800" b="1" dirty="0"/>
          </a:p>
          <a:p>
            <a:r>
              <a:rPr lang="en-US" b="1" dirty="0">
                <a:highlight>
                  <a:srgbClr val="FFFF00"/>
                </a:highlight>
              </a:rPr>
              <a:t>A. </a:t>
            </a:r>
            <a:r>
              <a:rPr lang="en-US" b="1" dirty="0"/>
              <a:t>NIMBY fighting </a:t>
            </a:r>
            <a:r>
              <a:rPr lang="en-US" b="1" dirty="0">
                <a:highlight>
                  <a:srgbClr val="FFFF00"/>
                </a:highlight>
              </a:rPr>
              <a:t>ESG Infrastructure like HVTLs </a:t>
            </a:r>
            <a:r>
              <a:rPr lang="en-US" b="1" dirty="0"/>
              <a:t>that transmit the renewable energy </a:t>
            </a:r>
            <a:r>
              <a:rPr lang="en-US" dirty="0"/>
              <a:t>to where it is needed in cities, at factories and Commercial RE Buildings.</a:t>
            </a:r>
          </a:p>
        </p:txBody>
      </p:sp>
      <p:sp>
        <p:nvSpPr>
          <p:cNvPr id="10" name="Google Shape;233;p33">
            <a:extLst>
              <a:ext uri="{FF2B5EF4-FFF2-40B4-BE49-F238E27FC236}">
                <a16:creationId xmlns:a16="http://schemas.microsoft.com/office/drawing/2014/main" id="{B5A22B2B-B31F-4F93-AF08-1520BBA39B8F}"/>
              </a:ext>
            </a:extLst>
          </p:cNvPr>
          <p:cNvSpPr txBox="1">
            <a:spLocks/>
          </p:cNvSpPr>
          <p:nvPr/>
        </p:nvSpPr>
        <p:spPr>
          <a:xfrm>
            <a:off x="10925824" y="6381643"/>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46</a:t>
            </a:fld>
            <a:endParaRPr kumimoji="0" lang="en-US" sz="1200"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11" name="Arrow: Curved Down 10">
            <a:extLst>
              <a:ext uri="{FF2B5EF4-FFF2-40B4-BE49-F238E27FC236}">
                <a16:creationId xmlns:a16="http://schemas.microsoft.com/office/drawing/2014/main" id="{AB545C1B-D8E3-4AB9-B37E-24271D69C7F4}"/>
              </a:ext>
            </a:extLst>
          </p:cNvPr>
          <p:cNvSpPr/>
          <p:nvPr/>
        </p:nvSpPr>
        <p:spPr>
          <a:xfrm rot="20156408">
            <a:off x="2770651" y="2246812"/>
            <a:ext cx="1900052" cy="5581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Arrow: Curved Down 11">
            <a:extLst>
              <a:ext uri="{FF2B5EF4-FFF2-40B4-BE49-F238E27FC236}">
                <a16:creationId xmlns:a16="http://schemas.microsoft.com/office/drawing/2014/main" id="{17CAC10E-6970-401C-B5EC-AC3B468D2422}"/>
              </a:ext>
            </a:extLst>
          </p:cNvPr>
          <p:cNvSpPr/>
          <p:nvPr/>
        </p:nvSpPr>
        <p:spPr>
          <a:xfrm rot="1557575" flipH="1">
            <a:off x="6733214" y="2351521"/>
            <a:ext cx="1931549" cy="48801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TextBox 5">
            <a:extLst>
              <a:ext uri="{FF2B5EF4-FFF2-40B4-BE49-F238E27FC236}">
                <a16:creationId xmlns:a16="http://schemas.microsoft.com/office/drawing/2014/main" id="{619AF056-FCD0-2A2A-376F-751C457BBE88}"/>
              </a:ext>
            </a:extLst>
          </p:cNvPr>
          <p:cNvSpPr txBox="1"/>
          <p:nvPr/>
        </p:nvSpPr>
        <p:spPr>
          <a:xfrm>
            <a:off x="8598889" y="1715790"/>
            <a:ext cx="3198079" cy="954107"/>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2000" b="1" dirty="0">
                <a:highlight>
                  <a:srgbClr val="FFFF00"/>
                </a:highlight>
              </a:rPr>
              <a:t>B-A-N-A-N-A</a:t>
            </a:r>
          </a:p>
          <a:p>
            <a:pPr algn="ctr"/>
            <a:r>
              <a:rPr lang="en-US" b="1" dirty="0"/>
              <a:t>B</a:t>
            </a:r>
            <a:r>
              <a:rPr lang="en-US" dirty="0"/>
              <a:t>uild </a:t>
            </a:r>
            <a:r>
              <a:rPr lang="en-US" b="1" dirty="0"/>
              <a:t>A</a:t>
            </a:r>
            <a:r>
              <a:rPr lang="en-US" dirty="0"/>
              <a:t>bsolutely </a:t>
            </a:r>
            <a:r>
              <a:rPr lang="en-US" b="1" dirty="0"/>
              <a:t>N</a:t>
            </a:r>
            <a:r>
              <a:rPr lang="en-US" dirty="0"/>
              <a:t>othing </a:t>
            </a:r>
            <a:r>
              <a:rPr lang="en-US" b="1" dirty="0"/>
              <a:t>A</a:t>
            </a:r>
            <a:r>
              <a:rPr lang="en-US" dirty="0"/>
              <a:t>round </a:t>
            </a:r>
            <a:r>
              <a:rPr lang="en-US" b="1" dirty="0"/>
              <a:t>N</a:t>
            </a:r>
            <a:r>
              <a:rPr lang="en-US" dirty="0"/>
              <a:t>obody </a:t>
            </a:r>
            <a:r>
              <a:rPr lang="en-US" b="1" dirty="0"/>
              <a:t>A</a:t>
            </a:r>
            <a:r>
              <a:rPr lang="en-US" dirty="0"/>
              <a:t>nywhere</a:t>
            </a:r>
          </a:p>
        </p:txBody>
      </p:sp>
    </p:spTree>
    <p:extLst>
      <p:ext uri="{BB962C8B-B14F-4D97-AF65-F5344CB8AC3E}">
        <p14:creationId xmlns:p14="http://schemas.microsoft.com/office/powerpoint/2010/main" val="4151502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BBA129-615C-4819-B175-112D7576A586}"/>
              </a:ext>
            </a:extLst>
          </p:cNvPr>
          <p:cNvSpPr txBox="1"/>
          <p:nvPr/>
        </p:nvSpPr>
        <p:spPr>
          <a:xfrm>
            <a:off x="2164763" y="27962"/>
            <a:ext cx="7867527"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3200" b="1" dirty="0">
                <a:solidFill>
                  <a:srgbClr val="C21F26"/>
                </a:solidFill>
                <a:latin typeface="Arial" panose="020B0604020202020204" pitchFamily="34" charset="0"/>
                <a:cs typeface="Arial" panose="020B0604020202020204" pitchFamily="34" charset="0"/>
              </a:rPr>
              <a:t>ESG Scoring: </a:t>
            </a:r>
            <a:r>
              <a:rPr lang="en-US" sz="2800" b="1" dirty="0">
                <a:latin typeface="Arial" panose="020B0604020202020204" pitchFamily="34" charset="0"/>
                <a:cs typeface="Arial" panose="020B0604020202020204" pitchFamily="34" charset="0"/>
              </a:rPr>
              <a:t>Scoring Requires Evolution</a:t>
            </a:r>
            <a:endParaRPr kumimoji="0" lang="en-US" sz="2400" b="1" i="0" u="none" strike="noStrike" kern="1200" cap="none" spc="0" normalizeH="0" baseline="0" noProof="0" dirty="0">
              <a:ln>
                <a:noFill/>
              </a:ln>
              <a:effectLst/>
              <a:highlight>
                <a:srgbClr val="FFFF00"/>
              </a:highligh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83C7D096-A86A-49B9-BCBB-C97F9CB6E2AB}"/>
              </a:ext>
            </a:extLst>
          </p:cNvPr>
          <p:cNvPicPr>
            <a:picLocks noChangeAspect="1"/>
          </p:cNvPicPr>
          <p:nvPr/>
        </p:nvPicPr>
        <p:blipFill>
          <a:blip r:embed="rId2"/>
          <a:stretch>
            <a:fillRect/>
          </a:stretch>
        </p:blipFill>
        <p:spPr>
          <a:xfrm>
            <a:off x="0" y="748238"/>
            <a:ext cx="12192000" cy="54727"/>
          </a:xfrm>
          <a:prstGeom prst="rect">
            <a:avLst/>
          </a:prstGeom>
        </p:spPr>
      </p:pic>
      <p:sp>
        <p:nvSpPr>
          <p:cNvPr id="14" name="TextBox 13">
            <a:extLst>
              <a:ext uri="{FF2B5EF4-FFF2-40B4-BE49-F238E27FC236}">
                <a16:creationId xmlns:a16="http://schemas.microsoft.com/office/drawing/2014/main" id="{AA7FD865-64FD-4483-BDDC-C3668A19D25F}"/>
              </a:ext>
            </a:extLst>
          </p:cNvPr>
          <p:cNvSpPr txBox="1"/>
          <p:nvPr/>
        </p:nvSpPr>
        <p:spPr>
          <a:xfrm>
            <a:off x="876604" y="1052065"/>
            <a:ext cx="7694016" cy="3354765"/>
          </a:xfrm>
          <a:prstGeom prst="rect">
            <a:avLst/>
          </a:prstGeom>
          <a:noFill/>
        </p:spPr>
        <p:txBody>
          <a:bodyPr wrap="square" rtlCol="0">
            <a:spAutoFit/>
          </a:bodyPr>
          <a:lstStyle/>
          <a:p>
            <a:pPr marL="285750" indent="-285750" algn="l">
              <a:buFont typeface="Arial" panose="020B0604020202020204" pitchFamily="34" charset="0"/>
              <a:buChar char="•"/>
            </a:pPr>
            <a:r>
              <a:rPr lang="en-US" sz="1400" b="1" i="0" dirty="0">
                <a:solidFill>
                  <a:srgbClr val="292B2C"/>
                </a:solidFill>
                <a:effectLst/>
                <a:latin typeface="Arial" panose="020B0604020202020204" pitchFamily="34" charset="0"/>
                <a:cs typeface="Arial" panose="020B0604020202020204" pitchFamily="34" charset="0"/>
              </a:rPr>
              <a:t>The term ESG (Environmental, Social and Governance) </a:t>
            </a:r>
            <a:r>
              <a:rPr lang="en-US" sz="1400" b="1" i="0" dirty="0">
                <a:solidFill>
                  <a:srgbClr val="292B2C"/>
                </a:solidFill>
                <a:effectLst/>
                <a:highlight>
                  <a:srgbClr val="FFFF00"/>
                </a:highlight>
                <a:latin typeface="Arial" panose="020B0604020202020204" pitchFamily="34" charset="0"/>
                <a:cs typeface="Arial" panose="020B0604020202020204" pitchFamily="34" charset="0"/>
              </a:rPr>
              <a:t>originated in 2005 </a:t>
            </a:r>
            <a:r>
              <a:rPr lang="en-US" sz="1400" b="1" dirty="0">
                <a:solidFill>
                  <a:srgbClr val="292B2C"/>
                </a:solidFill>
                <a:highlight>
                  <a:srgbClr val="FFFF00"/>
                </a:highlight>
                <a:latin typeface="Arial" panose="020B0604020202020204" pitchFamily="34" charset="0"/>
                <a:cs typeface="Arial" panose="020B0604020202020204" pitchFamily="34" charset="0"/>
              </a:rPr>
              <a:t>when t</a:t>
            </a:r>
            <a:r>
              <a:rPr lang="en-US" sz="1400" b="1" i="0" dirty="0">
                <a:solidFill>
                  <a:srgbClr val="292B2C"/>
                </a:solidFill>
                <a:effectLst/>
                <a:highlight>
                  <a:srgbClr val="FFFF00"/>
                </a:highlight>
                <a:latin typeface="Arial" panose="020B0604020202020204" pitchFamily="34" charset="0"/>
                <a:cs typeface="Arial" panose="020B0604020202020204" pitchFamily="34" charset="0"/>
              </a:rPr>
              <a:t>he World Bank hosted the Who Cares Wins Conference</a:t>
            </a:r>
            <a:r>
              <a:rPr lang="en-US" sz="1400" b="1" i="0" dirty="0">
                <a:solidFill>
                  <a:srgbClr val="292B2C"/>
                </a:solidFill>
                <a:effectLst/>
                <a:latin typeface="Arial" panose="020B0604020202020204" pitchFamily="34" charset="0"/>
                <a:cs typeface="Arial" panose="020B0604020202020204" pitchFamily="34" charset="0"/>
              </a:rPr>
              <a:t> to ‘examine the role environmental, social, and governance indicators’ could have on capital markets</a:t>
            </a:r>
          </a:p>
          <a:p>
            <a:pPr marL="285750" indent="-285750" algn="l">
              <a:buFont typeface="Arial" panose="020B0604020202020204" pitchFamily="34" charset="0"/>
              <a:buChar char="•"/>
            </a:pPr>
            <a:endParaRPr lang="en-US" sz="1400" b="1" dirty="0">
              <a:solidFill>
                <a:srgbClr val="292B2C"/>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400" b="1" dirty="0">
                <a:solidFill>
                  <a:srgbClr val="292B2C"/>
                </a:solidFill>
                <a:latin typeface="Arial" panose="020B0604020202020204" pitchFamily="34" charset="0"/>
                <a:cs typeface="Arial" panose="020B0604020202020204" pitchFamily="34" charset="0"/>
              </a:rPr>
              <a:t>UN’s Principles for Responsible Investment (PRI) was subsequently founded in 2006 to ‘provide a blueprint of responsible investment’</a:t>
            </a:r>
          </a:p>
          <a:p>
            <a:pPr marL="285750" indent="-285750" algn="l">
              <a:buFont typeface="Arial" panose="020B0604020202020204" pitchFamily="34" charset="0"/>
              <a:buChar char="•"/>
            </a:pPr>
            <a:endParaRPr lang="en-US" sz="1400" b="1" i="0" dirty="0">
              <a:solidFill>
                <a:srgbClr val="292B2C"/>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400" b="1" i="0" dirty="0">
                <a:solidFill>
                  <a:srgbClr val="292B2C"/>
                </a:solidFill>
                <a:effectLst/>
                <a:highlight>
                  <a:srgbClr val="FFFF00"/>
                </a:highlight>
                <a:latin typeface="Arial" panose="020B0604020202020204" pitchFamily="34" charset="0"/>
                <a:cs typeface="Arial" panose="020B0604020202020204" pitchFamily="34" charset="0"/>
              </a:rPr>
              <a:t>Institutional Shareholder Services (ISS) launched their own version of ESG scoring in 2018</a:t>
            </a:r>
            <a:r>
              <a:rPr lang="en-US" sz="1400" b="1" i="0" dirty="0">
                <a:solidFill>
                  <a:srgbClr val="292B2C"/>
                </a:solidFill>
                <a:effectLst/>
                <a:latin typeface="Arial" panose="020B0604020202020204" pitchFamily="34" charset="0"/>
                <a:cs typeface="Arial" panose="020B0604020202020204" pitchFamily="34" charset="0"/>
              </a:rPr>
              <a:t> with the Environmental &amp; Social Quality Score</a:t>
            </a:r>
            <a:endParaRPr lang="en-US" sz="1400" b="1" dirty="0">
              <a:solidFill>
                <a:srgbClr val="292B2C"/>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400" b="1" i="0" dirty="0">
              <a:solidFill>
                <a:srgbClr val="292B2C"/>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400" b="1" dirty="0">
                <a:solidFill>
                  <a:srgbClr val="292B2C"/>
                </a:solidFill>
                <a:highlight>
                  <a:srgbClr val="FFFF00"/>
                </a:highlight>
                <a:latin typeface="Arial" panose="020B0604020202020204" pitchFamily="34" charset="0"/>
                <a:cs typeface="Arial" panose="020B0604020202020204" pitchFamily="34" charset="0"/>
              </a:rPr>
              <a:t>Glass Lewis</a:t>
            </a:r>
            <a:r>
              <a:rPr lang="en-US" sz="1400" b="1" dirty="0">
                <a:solidFill>
                  <a:srgbClr val="292B2C"/>
                </a:solidFill>
                <a:latin typeface="Arial" panose="020B0604020202020204" pitchFamily="34" charset="0"/>
                <a:cs typeface="Arial" panose="020B0604020202020204" pitchFamily="34" charset="0"/>
              </a:rPr>
              <a:t> released their own ESG profiles using Sustainalytics’ ESG Ratings</a:t>
            </a:r>
          </a:p>
          <a:p>
            <a:pPr marL="285750" indent="-285750" algn="l">
              <a:buFont typeface="Arial" panose="020B0604020202020204" pitchFamily="34" charset="0"/>
              <a:buChar char="•"/>
            </a:pPr>
            <a:endParaRPr lang="en-US" sz="1400" b="1" i="0" dirty="0">
              <a:solidFill>
                <a:srgbClr val="292B2C"/>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400" b="1" dirty="0">
                <a:solidFill>
                  <a:srgbClr val="0070C0"/>
                </a:solidFill>
                <a:latin typeface="Arial" panose="020B0604020202020204" pitchFamily="34" charset="0"/>
                <a:cs typeface="Arial" panose="020B0604020202020204" pitchFamily="34" charset="0"/>
              </a:rPr>
              <a:t>IREM now offers a Certified Sustainable Property (CSP) certification with points earned for features such as: </a:t>
            </a:r>
            <a:endParaRPr lang="en-US" sz="1400" b="1" i="0" dirty="0">
              <a:solidFill>
                <a:srgbClr val="0070C0"/>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600" b="0" i="0" dirty="0">
              <a:solidFill>
                <a:srgbClr val="292B2C"/>
              </a:solidFill>
              <a:effectLst/>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C600C6A-D28F-4BE6-901E-9E1E961F9E32}"/>
              </a:ext>
            </a:extLst>
          </p:cNvPr>
          <p:cNvSpPr txBox="1"/>
          <p:nvPr/>
        </p:nvSpPr>
        <p:spPr>
          <a:xfrm>
            <a:off x="328962" y="6513264"/>
            <a:ext cx="9043638"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rPr>
              <a:t>https://www.newtimes.co.rw/business/who-cares-wins-esg-standards-are-taking-over-investment-sphere</a:t>
            </a:r>
          </a:p>
        </p:txBody>
      </p:sp>
      <p:pic>
        <p:nvPicPr>
          <p:cNvPr id="6" name="Picture 5" descr="Table&#10;&#10;Description automatically generated">
            <a:extLst>
              <a:ext uri="{FF2B5EF4-FFF2-40B4-BE49-F238E27FC236}">
                <a16:creationId xmlns:a16="http://schemas.microsoft.com/office/drawing/2014/main" id="{0EAD1BBC-0EB5-4A76-BA3B-99F43F4E0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1941" y="4243661"/>
            <a:ext cx="5617679" cy="1954472"/>
          </a:xfrm>
          <a:prstGeom prst="rect">
            <a:avLst/>
          </a:prstGeom>
          <a:ln w="28575">
            <a:solidFill>
              <a:schemeClr val="tx1"/>
            </a:solidFill>
          </a:ln>
        </p:spPr>
      </p:pic>
      <p:pic>
        <p:nvPicPr>
          <p:cNvPr id="8" name="Picture 7">
            <a:extLst>
              <a:ext uri="{FF2B5EF4-FFF2-40B4-BE49-F238E27FC236}">
                <a16:creationId xmlns:a16="http://schemas.microsoft.com/office/drawing/2014/main" id="{5C0BAB66-7987-40B1-8F42-6A692124B247}"/>
              </a:ext>
            </a:extLst>
          </p:cNvPr>
          <p:cNvPicPr>
            <a:picLocks noChangeAspect="1"/>
          </p:cNvPicPr>
          <p:nvPr/>
        </p:nvPicPr>
        <p:blipFill>
          <a:blip r:embed="rId4"/>
          <a:stretch>
            <a:fillRect/>
          </a:stretch>
        </p:blipFill>
        <p:spPr>
          <a:xfrm>
            <a:off x="9138814" y="2123838"/>
            <a:ext cx="885572" cy="25458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321DE5AD-5003-4B53-A99B-B9556D0BB67B}"/>
              </a:ext>
            </a:extLst>
          </p:cNvPr>
          <p:cNvSpPr txBox="1"/>
          <p:nvPr/>
        </p:nvSpPr>
        <p:spPr>
          <a:xfrm>
            <a:off x="10052075" y="2273387"/>
            <a:ext cx="2002956" cy="2246769"/>
          </a:xfrm>
          <a:prstGeom prst="rect">
            <a:avLst/>
          </a:prstGeom>
          <a:noFill/>
          <a:ln w="12700">
            <a:solidFill>
              <a:schemeClr val="tx1"/>
            </a:solidFill>
          </a:ln>
        </p:spPr>
        <p:txBody>
          <a:bodyPr wrap="square" rtlCol="0">
            <a:spAutoFit/>
          </a:bodyPr>
          <a:lstStyle/>
          <a:p>
            <a:pPr algn="ct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 of 3 ESG Scoring entities in US get the  </a:t>
            </a:r>
            <a:r>
              <a:rPr lang="en-US" sz="20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Red Shoe Economics </a:t>
            </a:r>
            <a:r>
              <a:rPr lang="en-US" sz="2000" dirty="0">
                <a:ln w="0"/>
                <a:effectLst>
                  <a:outerShdw blurRad="38100" dist="19050" dir="2700000" algn="tl" rotWithShape="0">
                    <a:schemeClr val="dk1">
                      <a:alpha val="40000"/>
                    </a:schemeClr>
                  </a:outerShdw>
                </a:effectLst>
                <a:highlight>
                  <a:srgbClr val="FFFF00"/>
                </a:highlight>
                <a:latin typeface="Arial" panose="020B0604020202020204" pitchFamily="34" charset="0"/>
                <a:cs typeface="Arial" panose="020B0604020202020204" pitchFamily="34" charset="0"/>
              </a:rPr>
              <a:t>“BBQ-Sauce” award.</a:t>
            </a:r>
          </a:p>
        </p:txBody>
      </p:sp>
      <p:sp>
        <p:nvSpPr>
          <p:cNvPr id="10" name="Arrow: Right 9">
            <a:extLst>
              <a:ext uri="{FF2B5EF4-FFF2-40B4-BE49-F238E27FC236}">
                <a16:creationId xmlns:a16="http://schemas.microsoft.com/office/drawing/2014/main" id="{0C1F96ED-326F-40BC-B968-2FC3E43540FA}"/>
              </a:ext>
            </a:extLst>
          </p:cNvPr>
          <p:cNvSpPr/>
          <p:nvPr/>
        </p:nvSpPr>
        <p:spPr>
          <a:xfrm rot="20340000">
            <a:off x="589102" y="3247380"/>
            <a:ext cx="240509" cy="298781"/>
          </a:xfrm>
          <a:prstGeom prst="rightArrow">
            <a:avLst/>
          </a:prstGeom>
          <a:solidFill>
            <a:srgbClr val="00B0F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Google Shape;233;p33">
            <a:extLst>
              <a:ext uri="{FF2B5EF4-FFF2-40B4-BE49-F238E27FC236}">
                <a16:creationId xmlns:a16="http://schemas.microsoft.com/office/drawing/2014/main" id="{4FFAE6D3-4161-FC54-2BF9-E17B63A1FD9D}"/>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47</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565842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BBA129-615C-4819-B175-112D7576A586}"/>
              </a:ext>
            </a:extLst>
          </p:cNvPr>
          <p:cNvSpPr txBox="1"/>
          <p:nvPr/>
        </p:nvSpPr>
        <p:spPr>
          <a:xfrm>
            <a:off x="763632" y="90035"/>
            <a:ext cx="10664734"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ESG Investing: </a:t>
            </a:r>
            <a:r>
              <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Property Assessed Clean Energy (PACE) Financing</a:t>
            </a:r>
          </a:p>
        </p:txBody>
      </p:sp>
      <p:pic>
        <p:nvPicPr>
          <p:cNvPr id="5" name="Picture 4">
            <a:extLst>
              <a:ext uri="{FF2B5EF4-FFF2-40B4-BE49-F238E27FC236}">
                <a16:creationId xmlns:a16="http://schemas.microsoft.com/office/drawing/2014/main" id="{83C7D096-A86A-49B9-BCBB-C97F9CB6E2AB}"/>
              </a:ext>
            </a:extLst>
          </p:cNvPr>
          <p:cNvPicPr>
            <a:picLocks noChangeAspect="1"/>
          </p:cNvPicPr>
          <p:nvPr/>
        </p:nvPicPr>
        <p:blipFill>
          <a:blip r:embed="rId2"/>
          <a:stretch>
            <a:fillRect/>
          </a:stretch>
        </p:blipFill>
        <p:spPr>
          <a:xfrm>
            <a:off x="16328" y="859542"/>
            <a:ext cx="12192000" cy="54727"/>
          </a:xfrm>
          <a:prstGeom prst="rect">
            <a:avLst/>
          </a:prstGeom>
        </p:spPr>
      </p:pic>
      <p:pic>
        <p:nvPicPr>
          <p:cNvPr id="3" name="Picture 2">
            <a:extLst>
              <a:ext uri="{FF2B5EF4-FFF2-40B4-BE49-F238E27FC236}">
                <a16:creationId xmlns:a16="http://schemas.microsoft.com/office/drawing/2014/main" id="{A94E51AD-C4FF-4B74-84EF-CD4E73806A41}"/>
              </a:ext>
            </a:extLst>
          </p:cNvPr>
          <p:cNvPicPr>
            <a:picLocks noChangeAspect="1"/>
          </p:cNvPicPr>
          <p:nvPr/>
        </p:nvPicPr>
        <p:blipFill rotWithShape="1">
          <a:blip r:embed="rId3">
            <a:extLst>
              <a:ext uri="{28A0092B-C50C-407E-A947-70E740481C1C}">
                <a14:useLocalDpi xmlns:a14="http://schemas.microsoft.com/office/drawing/2010/main" val="0"/>
              </a:ext>
            </a:extLst>
          </a:blip>
          <a:srcRect r="737"/>
          <a:stretch/>
        </p:blipFill>
        <p:spPr>
          <a:xfrm>
            <a:off x="604258" y="1088462"/>
            <a:ext cx="5369823" cy="5128660"/>
          </a:xfrm>
          <a:prstGeom prst="rect">
            <a:avLst/>
          </a:prstGeom>
          <a:ln w="12700">
            <a:solidFill>
              <a:schemeClr val="tx1"/>
            </a:solidFill>
          </a:ln>
        </p:spPr>
      </p:pic>
      <p:sp>
        <p:nvSpPr>
          <p:cNvPr id="6" name="TextBox 5">
            <a:extLst>
              <a:ext uri="{FF2B5EF4-FFF2-40B4-BE49-F238E27FC236}">
                <a16:creationId xmlns:a16="http://schemas.microsoft.com/office/drawing/2014/main" id="{951C7826-61AC-4C6C-A291-467C4AB2B3C6}"/>
              </a:ext>
            </a:extLst>
          </p:cNvPr>
          <p:cNvSpPr txBox="1"/>
          <p:nvPr/>
        </p:nvSpPr>
        <p:spPr>
          <a:xfrm>
            <a:off x="328961" y="6513265"/>
            <a:ext cx="781491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https://www.lonestarpace.com/wp-content/uploads/2022/02/0821sWgpT-Generic-Sell-Sheet-sm.pdf</a:t>
            </a:r>
          </a:p>
        </p:txBody>
      </p:sp>
      <p:sp>
        <p:nvSpPr>
          <p:cNvPr id="2" name="TextBox 1">
            <a:extLst>
              <a:ext uri="{FF2B5EF4-FFF2-40B4-BE49-F238E27FC236}">
                <a16:creationId xmlns:a16="http://schemas.microsoft.com/office/drawing/2014/main" id="{C71073E7-CCE3-4BB8-9BDF-C5E9C466E20B}"/>
              </a:ext>
            </a:extLst>
          </p:cNvPr>
          <p:cNvSpPr txBox="1"/>
          <p:nvPr/>
        </p:nvSpPr>
        <p:spPr>
          <a:xfrm>
            <a:off x="6633754" y="1121446"/>
            <a:ext cx="4858194"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Property Assessed Clean Energy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TX Pace Authority Tops in 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Charlene Heydinger</a:t>
            </a:r>
            <a:r>
              <a:rPr lang="en-US" b="1" dirty="0">
                <a:solidFill>
                  <a:prstClr val="black"/>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President of TX PACE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Charlene@TexasPACEAuthority.org</a:t>
            </a:r>
            <a:r>
              <a:rPr kumimoji="0" lang="en-US" sz="1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9" name="Arrow: Right 8">
            <a:extLst>
              <a:ext uri="{FF2B5EF4-FFF2-40B4-BE49-F238E27FC236}">
                <a16:creationId xmlns:a16="http://schemas.microsoft.com/office/drawing/2014/main" id="{5D260DBA-239F-CE3B-5C23-0D44A27EEEC8}"/>
              </a:ext>
            </a:extLst>
          </p:cNvPr>
          <p:cNvSpPr/>
          <p:nvPr/>
        </p:nvSpPr>
        <p:spPr>
          <a:xfrm rot="2518884">
            <a:off x="6517289" y="1939770"/>
            <a:ext cx="447342" cy="496421"/>
          </a:xfrm>
          <a:prstGeom prst="rightArrow">
            <a:avLst/>
          </a:prstGeom>
          <a:solidFill>
            <a:srgbClr val="C100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5F6E79C-FE77-FDDF-92E0-A44903CD5017}"/>
              </a:ext>
            </a:extLst>
          </p:cNvPr>
          <p:cNvSpPr txBox="1"/>
          <p:nvPr/>
        </p:nvSpPr>
        <p:spPr>
          <a:xfrm>
            <a:off x="6408666" y="3068133"/>
            <a:ext cx="5503471" cy="3108543"/>
          </a:xfrm>
          <a:prstGeom prst="rect">
            <a:avLst/>
          </a:prstGeom>
          <a:noFill/>
        </p:spPr>
        <p:txBody>
          <a:bodyPr wrap="square" rtlCol="0">
            <a:spAutoFit/>
          </a:bodyPr>
          <a:lstStyle/>
          <a:p>
            <a:pPr algn="just" fontAlgn="base"/>
            <a:r>
              <a:rPr lang="en-US" sz="1400" b="0" i="0" dirty="0">
                <a:effectLst/>
                <a:latin typeface="Arial" panose="020B0604020202020204" pitchFamily="34" charset="0"/>
                <a:cs typeface="Arial" panose="020B0604020202020204" pitchFamily="34" charset="0"/>
              </a:rPr>
              <a:t>Commercial Property Assessed Clean Energy (C-PACE) is </a:t>
            </a:r>
            <a:r>
              <a:rPr lang="en-US" sz="1400" b="1" i="0" dirty="0">
                <a:effectLst/>
                <a:highlight>
                  <a:srgbClr val="FFFF00"/>
                </a:highlight>
                <a:latin typeface="Arial" panose="020B0604020202020204" pitchFamily="34" charset="0"/>
                <a:cs typeface="Arial" panose="020B0604020202020204" pitchFamily="34" charset="0"/>
              </a:rPr>
              <a:t>a financial tool for property owners to obtain low-cost, long-term financing for energy efficient equipment, renewable energy, and water conservation projects. </a:t>
            </a:r>
          </a:p>
          <a:p>
            <a:pPr algn="just" fontAlgn="base"/>
            <a:endParaRPr lang="en-US" sz="1400" b="1" i="0" dirty="0">
              <a:effectLst/>
              <a:highlight>
                <a:srgbClr val="FFFF00"/>
              </a:highlight>
              <a:latin typeface="Arial" panose="020B0604020202020204" pitchFamily="34" charset="0"/>
              <a:cs typeface="Arial" panose="020B0604020202020204" pitchFamily="34" charset="0"/>
            </a:endParaRPr>
          </a:p>
          <a:p>
            <a:pPr algn="just" fontAlgn="base"/>
            <a:r>
              <a:rPr lang="en-US" sz="1400" b="0" i="0" dirty="0">
                <a:effectLst/>
                <a:latin typeface="Arial" panose="020B0604020202020204" pitchFamily="34" charset="0"/>
                <a:cs typeface="Arial" panose="020B0604020202020204" pitchFamily="34" charset="0"/>
              </a:rPr>
              <a:t>C-PACE can provide up to 100% funding of total project costs by placing </a:t>
            </a:r>
            <a:r>
              <a:rPr lang="en-US" sz="1400" b="1" i="0" dirty="0">
                <a:effectLst/>
                <a:highlight>
                  <a:srgbClr val="FFFF00"/>
                </a:highlight>
                <a:latin typeface="Arial" panose="020B0604020202020204" pitchFamily="34" charset="0"/>
                <a:cs typeface="Arial" panose="020B0604020202020204" pitchFamily="34" charset="0"/>
              </a:rPr>
              <a:t>a special voluntary assessment on the property that repays the costs of the upgrades</a:t>
            </a:r>
            <a:r>
              <a:rPr lang="en-US" sz="1400" b="0" i="0" dirty="0">
                <a:effectLst/>
                <a:latin typeface="Arial" panose="020B0604020202020204" pitchFamily="34" charset="0"/>
                <a:cs typeface="Arial" panose="020B0604020202020204" pitchFamily="34" charset="0"/>
              </a:rPr>
              <a:t>. Because C-PACE is attached to a property assessment, it is a very secure form of financing. </a:t>
            </a:r>
          </a:p>
          <a:p>
            <a:pPr algn="just" fontAlgn="base"/>
            <a:endParaRPr lang="en-US" sz="1400" b="1" i="0" dirty="0">
              <a:effectLst/>
              <a:highlight>
                <a:srgbClr val="FFFF00"/>
              </a:highlight>
              <a:latin typeface="Arial" panose="020B0604020202020204" pitchFamily="34" charset="0"/>
              <a:cs typeface="Arial" panose="020B0604020202020204" pitchFamily="34" charset="0"/>
            </a:endParaRPr>
          </a:p>
          <a:p>
            <a:pPr algn="just" fontAlgn="base"/>
            <a:r>
              <a:rPr lang="en-US" sz="1400" b="1" i="0" dirty="0">
                <a:effectLst/>
                <a:highlight>
                  <a:srgbClr val="FFFF00"/>
                </a:highlight>
                <a:latin typeface="Arial" panose="020B0604020202020204" pitchFamily="34" charset="0"/>
                <a:cs typeface="Arial" panose="020B0604020202020204" pitchFamily="34" charset="0"/>
              </a:rPr>
              <a:t>C-PACE financing is a voluntary program</a:t>
            </a:r>
            <a:r>
              <a:rPr lang="en-US" sz="1400" b="0" i="0" dirty="0">
                <a:effectLst/>
                <a:latin typeface="Arial" panose="020B0604020202020204" pitchFamily="34" charset="0"/>
                <a:cs typeface="Arial" panose="020B0604020202020204" pitchFamily="34" charset="0"/>
              </a:rPr>
              <a:t>. The loan payment is added to the property tax bill and collected as an assessment by the county/municipality. </a:t>
            </a:r>
          </a:p>
          <a:p>
            <a:endParaRPr lang="en-US" sz="1400" dirty="0"/>
          </a:p>
        </p:txBody>
      </p:sp>
      <p:sp>
        <p:nvSpPr>
          <p:cNvPr id="7" name="Google Shape;233;p33">
            <a:extLst>
              <a:ext uri="{FF2B5EF4-FFF2-40B4-BE49-F238E27FC236}">
                <a16:creationId xmlns:a16="http://schemas.microsoft.com/office/drawing/2014/main" id="{FD08B288-9BF6-8D79-6E75-A43487A143FB}"/>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48</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403841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92DACB-58B2-5A05-D758-D38A84D9BD9A}"/>
              </a:ext>
            </a:extLst>
          </p:cNvPr>
          <p:cNvSpPr txBox="1"/>
          <p:nvPr/>
        </p:nvSpPr>
        <p:spPr>
          <a:xfrm>
            <a:off x="2818993" y="65133"/>
            <a:ext cx="655401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One Final CRE Risk to Monitor: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atin typeface="Arial" panose="020B0604020202020204" pitchFamily="34" charset="0"/>
                <a:cs typeface="Arial" panose="020B0604020202020204" pitchFamily="34" charset="0"/>
              </a:rPr>
              <a:t> </a:t>
            </a:r>
            <a:r>
              <a:rPr lang="en-US" sz="2800" b="1" dirty="0">
                <a:solidFill>
                  <a:srgbClr val="C00000"/>
                </a:solidFill>
                <a:latin typeface="Arial" panose="020B0604020202020204" pitchFamily="34" charset="0"/>
                <a:cs typeface="Arial" panose="020B0604020202020204" pitchFamily="34" charset="0"/>
              </a:rPr>
              <a:t>The Solar System &amp; Neptune Star</a:t>
            </a:r>
            <a:endParaRPr kumimoji="0" 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cxnSp>
        <p:nvCxnSpPr>
          <p:cNvPr id="5" name="Google Shape;276;p39">
            <a:extLst>
              <a:ext uri="{FF2B5EF4-FFF2-40B4-BE49-F238E27FC236}">
                <a16:creationId xmlns:a16="http://schemas.microsoft.com/office/drawing/2014/main" id="{E123F55F-23A1-47DF-FC1E-C96436AC8BBE}"/>
              </a:ext>
            </a:extLst>
          </p:cNvPr>
          <p:cNvCxnSpPr>
            <a:cxnSpLocks/>
          </p:cNvCxnSpPr>
          <p:nvPr/>
        </p:nvCxnSpPr>
        <p:spPr>
          <a:xfrm>
            <a:off x="0" y="1233625"/>
            <a:ext cx="12192000" cy="0"/>
          </a:xfrm>
          <a:prstGeom prst="straightConnector1">
            <a:avLst/>
          </a:prstGeom>
          <a:noFill/>
          <a:ln w="57150" cap="flat" cmpd="sng">
            <a:solidFill>
              <a:srgbClr val="333333"/>
            </a:solidFill>
            <a:prstDash val="solid"/>
            <a:round/>
            <a:headEnd type="none" w="sm" len="sm"/>
            <a:tailEnd type="none" w="sm" len="sm"/>
          </a:ln>
        </p:spPr>
      </p:cxnSp>
      <p:sp>
        <p:nvSpPr>
          <p:cNvPr id="9" name="Google Shape;233;p33">
            <a:extLst>
              <a:ext uri="{FF2B5EF4-FFF2-40B4-BE49-F238E27FC236}">
                <a16:creationId xmlns:a16="http://schemas.microsoft.com/office/drawing/2014/main" id="{3E3B5999-BCC0-B7D1-530A-92EE02756DC9}"/>
              </a:ext>
            </a:extLst>
          </p:cNvPr>
          <p:cNvSpPr txBox="1">
            <a:spLocks/>
          </p:cNvSpPr>
          <p:nvPr/>
        </p:nvSpPr>
        <p:spPr>
          <a:xfrm>
            <a:off x="10837939" y="6395749"/>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49</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pic>
        <p:nvPicPr>
          <p:cNvPr id="3" name="Picture 2">
            <a:extLst>
              <a:ext uri="{FF2B5EF4-FFF2-40B4-BE49-F238E27FC236}">
                <a16:creationId xmlns:a16="http://schemas.microsoft.com/office/drawing/2014/main" id="{091698F7-D4F1-D3EA-53B2-CE785BECA8E9}"/>
              </a:ext>
            </a:extLst>
          </p:cNvPr>
          <p:cNvPicPr>
            <a:picLocks noChangeAspect="1"/>
          </p:cNvPicPr>
          <p:nvPr/>
        </p:nvPicPr>
        <p:blipFill>
          <a:blip r:embed="rId3"/>
          <a:stretch>
            <a:fillRect/>
          </a:stretch>
        </p:blipFill>
        <p:spPr>
          <a:xfrm>
            <a:off x="5420392" y="2663773"/>
            <a:ext cx="6554013" cy="1693734"/>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a:extLst>
              <a:ext uri="{FF2B5EF4-FFF2-40B4-BE49-F238E27FC236}">
                <a16:creationId xmlns:a16="http://schemas.microsoft.com/office/drawing/2014/main" id="{E76E140D-975D-0E9E-EDB0-87B21ECC0949}"/>
              </a:ext>
            </a:extLst>
          </p:cNvPr>
          <p:cNvPicPr>
            <a:picLocks noChangeAspect="1"/>
          </p:cNvPicPr>
          <p:nvPr/>
        </p:nvPicPr>
        <p:blipFill>
          <a:blip r:embed="rId4"/>
          <a:stretch>
            <a:fillRect/>
          </a:stretch>
        </p:blipFill>
        <p:spPr>
          <a:xfrm>
            <a:off x="629853" y="1574711"/>
            <a:ext cx="4505476" cy="4348570"/>
          </a:xfrm>
          <a:prstGeom prst="rect">
            <a:avLst/>
          </a:prstGeom>
          <a:ln w="76200">
            <a:solidFill>
              <a:srgbClr val="0070C0"/>
            </a:solidFill>
          </a:ln>
        </p:spPr>
      </p:pic>
      <p:sp>
        <p:nvSpPr>
          <p:cNvPr id="14" name="TextBox 13">
            <a:extLst>
              <a:ext uri="{FF2B5EF4-FFF2-40B4-BE49-F238E27FC236}">
                <a16:creationId xmlns:a16="http://schemas.microsoft.com/office/drawing/2014/main" id="{661DD5C6-0012-A013-5176-F636B9B67F26}"/>
              </a:ext>
            </a:extLst>
          </p:cNvPr>
          <p:cNvSpPr txBox="1"/>
          <p:nvPr/>
        </p:nvSpPr>
        <p:spPr>
          <a:xfrm>
            <a:off x="496281" y="6473382"/>
            <a:ext cx="9815692"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https://www.newscientist.com/article/2327042-a-passing-star-shifting-neptunes-orbit-could-wreck-the-solar-system/</a:t>
            </a:r>
            <a:r>
              <a:rPr lang="en-US" sz="1100" u="sng"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291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oogle Shape;276;p39">
            <a:extLst>
              <a:ext uri="{FF2B5EF4-FFF2-40B4-BE49-F238E27FC236}">
                <a16:creationId xmlns:a16="http://schemas.microsoft.com/office/drawing/2014/main" id="{F87071AB-5320-4A50-BFD3-DDE4624DCF21}"/>
              </a:ext>
            </a:extLst>
          </p:cNvPr>
          <p:cNvCxnSpPr>
            <a:cxnSpLocks/>
          </p:cNvCxnSpPr>
          <p:nvPr/>
        </p:nvCxnSpPr>
        <p:spPr>
          <a:xfrm>
            <a:off x="0" y="718545"/>
            <a:ext cx="12192000" cy="0"/>
          </a:xfrm>
          <a:prstGeom prst="straightConnector1">
            <a:avLst/>
          </a:prstGeom>
          <a:noFill/>
          <a:ln w="57150" cap="flat" cmpd="sng">
            <a:solidFill>
              <a:srgbClr val="333333"/>
            </a:solidFill>
            <a:prstDash val="solid"/>
            <a:round/>
            <a:headEnd type="none" w="sm" len="sm"/>
            <a:tailEnd type="none" w="sm" len="sm"/>
          </a:ln>
        </p:spPr>
      </p:cxnSp>
      <p:sp>
        <p:nvSpPr>
          <p:cNvPr id="10" name="TextBox 9">
            <a:extLst>
              <a:ext uri="{FF2B5EF4-FFF2-40B4-BE49-F238E27FC236}">
                <a16:creationId xmlns:a16="http://schemas.microsoft.com/office/drawing/2014/main" id="{EDCF6DAC-04AD-473F-AFB7-ED2A53836477}"/>
              </a:ext>
            </a:extLst>
          </p:cNvPr>
          <p:cNvSpPr txBox="1"/>
          <p:nvPr/>
        </p:nvSpPr>
        <p:spPr>
          <a:xfrm>
            <a:off x="797177" y="22887"/>
            <a:ext cx="10597646"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GDP: </a:t>
            </a:r>
            <a:r>
              <a:rPr lang="en-US" sz="3200" b="1" dirty="0">
                <a:solidFill>
                  <a:srgbClr val="C21F26"/>
                </a:solidFill>
                <a:latin typeface="Arial" panose="020B0604020202020204" pitchFamily="34" charset="0"/>
                <a:cs typeface="Arial" panose="020B0604020202020204" pitchFamily="34" charset="0"/>
              </a:rPr>
              <a:t>We are in Recession </a:t>
            </a:r>
            <a:r>
              <a:rPr lang="en-US" sz="2800" b="1" dirty="0">
                <a:latin typeface="Arial" panose="020B0604020202020204" pitchFamily="34" charset="0"/>
                <a:cs typeface="Arial" panose="020B0604020202020204" pitchFamily="34" charset="0"/>
              </a:rPr>
              <a:t>(NBER won’t call it until 2024)</a:t>
            </a:r>
            <a:endParaRPr kumimoji="0" lang="en-US" sz="24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3151C52-1884-E990-0F07-7AA885FAFE01}"/>
              </a:ext>
            </a:extLst>
          </p:cNvPr>
          <p:cNvPicPr>
            <a:picLocks noChangeAspect="1"/>
          </p:cNvPicPr>
          <p:nvPr/>
        </p:nvPicPr>
        <p:blipFill>
          <a:blip r:embed="rId2"/>
          <a:stretch>
            <a:fillRect/>
          </a:stretch>
        </p:blipFill>
        <p:spPr>
          <a:xfrm>
            <a:off x="1718609" y="2135319"/>
            <a:ext cx="8814237" cy="3909139"/>
          </a:xfrm>
          <a:prstGeom prst="rect">
            <a:avLst/>
          </a:prstGeom>
          <a:ln w="19050">
            <a:solidFill>
              <a:schemeClr val="tx1"/>
            </a:solidFill>
          </a:ln>
        </p:spPr>
      </p:pic>
      <p:sp>
        <p:nvSpPr>
          <p:cNvPr id="9" name="TextBox 8">
            <a:extLst>
              <a:ext uri="{FF2B5EF4-FFF2-40B4-BE49-F238E27FC236}">
                <a16:creationId xmlns:a16="http://schemas.microsoft.com/office/drawing/2014/main" id="{52C8E4B1-749C-18E6-C899-F1CCA3A8A8F3}"/>
              </a:ext>
            </a:extLst>
          </p:cNvPr>
          <p:cNvSpPr txBox="1"/>
          <p:nvPr/>
        </p:nvSpPr>
        <p:spPr>
          <a:xfrm>
            <a:off x="204432" y="882838"/>
            <a:ext cx="10088374" cy="1107996"/>
          </a:xfrm>
          <a:prstGeom prst="rect">
            <a:avLst/>
          </a:prstGeom>
          <a:noFill/>
        </p:spPr>
        <p:txBody>
          <a:bodyPr wrap="square" rtlCol="0">
            <a:spAutoFit/>
          </a:bodyPr>
          <a:lstStyle/>
          <a:p>
            <a:r>
              <a:rPr lang="en-US" b="1" i="0" u="sng" dirty="0">
                <a:solidFill>
                  <a:srgbClr val="333333"/>
                </a:solidFill>
                <a:effectLst/>
                <a:latin typeface="Arial" panose="020B0604020202020204" pitchFamily="34" charset="0"/>
                <a:cs typeface="Arial" panose="020B0604020202020204" pitchFamily="34" charset="0"/>
              </a:rPr>
              <a:t>Two consecutive Quarters of Negative GDP</a:t>
            </a:r>
            <a:r>
              <a:rPr lang="en-US" b="1" i="0" dirty="0">
                <a:solidFill>
                  <a:srgbClr val="333333"/>
                </a:solidFill>
                <a:effectLst/>
                <a:latin typeface="Arial" panose="020B0604020202020204" pitchFamily="34" charset="0"/>
                <a:cs typeface="Arial" panose="020B0604020202020204" pitchFamily="34" charset="0"/>
              </a:rPr>
              <a:t>: </a:t>
            </a:r>
          </a:p>
          <a:p>
            <a:r>
              <a:rPr lang="en-US" sz="1600" i="0" dirty="0">
                <a:solidFill>
                  <a:srgbClr val="333333"/>
                </a:solidFill>
                <a:effectLst/>
                <a:latin typeface="Arial" panose="020B0604020202020204" pitchFamily="34" charset="0"/>
                <a:cs typeface="Arial" panose="020B0604020202020204" pitchFamily="34" charset="0"/>
              </a:rPr>
              <a:t>Real gross domestic product </a:t>
            </a:r>
            <a:r>
              <a:rPr lang="en-US" sz="1600" b="0" i="0" dirty="0">
                <a:solidFill>
                  <a:srgbClr val="333333"/>
                </a:solidFill>
                <a:effectLst/>
                <a:latin typeface="Arial" panose="020B0604020202020204" pitchFamily="34" charset="0"/>
                <a:cs typeface="Arial" panose="020B0604020202020204" pitchFamily="34" charset="0"/>
              </a:rPr>
              <a:t>(GDP) </a:t>
            </a:r>
            <a:r>
              <a:rPr lang="en-US" sz="1600" b="0" i="0" dirty="0">
                <a:solidFill>
                  <a:srgbClr val="333333"/>
                </a:solidFill>
                <a:effectLst/>
                <a:highlight>
                  <a:srgbClr val="FFFF00"/>
                </a:highlight>
                <a:latin typeface="Arial" panose="020B0604020202020204" pitchFamily="34" charset="0"/>
                <a:cs typeface="Arial" panose="020B0604020202020204" pitchFamily="34" charset="0"/>
              </a:rPr>
              <a:t>decreased at an annual rate of 0.9 percent in the second quarter of 2022</a:t>
            </a:r>
            <a:r>
              <a:rPr lang="en-US" sz="1600" b="0" i="0" dirty="0">
                <a:solidFill>
                  <a:srgbClr val="333333"/>
                </a:solidFill>
                <a:effectLst/>
                <a:latin typeface="Arial" panose="020B0604020202020204" pitchFamily="34" charset="0"/>
                <a:cs typeface="Arial" panose="020B0604020202020204" pitchFamily="34" charset="0"/>
              </a:rPr>
              <a:t> (table 1), according to the "advance" estimate released by the Bureau of Economic Analysis. </a:t>
            </a:r>
          </a:p>
          <a:p>
            <a:r>
              <a:rPr lang="en-US" sz="1600" b="1" i="0" dirty="0">
                <a:solidFill>
                  <a:srgbClr val="333333"/>
                </a:solidFill>
                <a:effectLst/>
                <a:highlight>
                  <a:srgbClr val="FFFF00"/>
                </a:highlight>
                <a:latin typeface="Arial" panose="020B0604020202020204" pitchFamily="34" charset="0"/>
                <a:cs typeface="Arial" panose="020B0604020202020204" pitchFamily="34" charset="0"/>
              </a:rPr>
              <a:t>In the first quarter, real GDP decreased 1.6 percent.</a:t>
            </a:r>
            <a:endParaRPr lang="en-US" sz="1600" b="1" dirty="0">
              <a:highlight>
                <a:srgbClr val="FFFF00"/>
              </a:highlight>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94778C8-9147-084B-A307-B97C524EE2E9}"/>
              </a:ext>
            </a:extLst>
          </p:cNvPr>
          <p:cNvSpPr txBox="1"/>
          <p:nvPr/>
        </p:nvSpPr>
        <p:spPr>
          <a:xfrm>
            <a:off x="267501" y="6527241"/>
            <a:ext cx="8424472" cy="261610"/>
          </a:xfrm>
          <a:prstGeom prst="rect">
            <a:avLst/>
          </a:prstGeom>
          <a:noFill/>
        </p:spPr>
        <p:txBody>
          <a:bodyPr wrap="square">
            <a:spAutoFit/>
          </a:bodyPr>
          <a:lstStyle/>
          <a:p>
            <a:r>
              <a:rPr lang="en-US" sz="1100" u="sng"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https://www.bea.gov/news/2022/gross-domestic-product-second-quarter-2022-advance-estimate</a:t>
            </a:r>
            <a:r>
              <a:rPr lang="en-US" sz="1100" u="sng" dirty="0">
                <a:solidFill>
                  <a:srgbClr val="0070C0"/>
                </a:solidFill>
                <a:latin typeface="Arial" panose="020B0604020202020204" pitchFamily="34" charset="0"/>
                <a:cs typeface="Arial" panose="020B0604020202020204" pitchFamily="34" charset="0"/>
              </a:rPr>
              <a:t> </a:t>
            </a:r>
          </a:p>
        </p:txBody>
      </p:sp>
      <p:sp>
        <p:nvSpPr>
          <p:cNvPr id="2" name="Oval 1">
            <a:extLst>
              <a:ext uri="{FF2B5EF4-FFF2-40B4-BE49-F238E27FC236}">
                <a16:creationId xmlns:a16="http://schemas.microsoft.com/office/drawing/2014/main" id="{095D8E90-ACB8-17FD-0DC8-D266E86FA871}"/>
              </a:ext>
            </a:extLst>
          </p:cNvPr>
          <p:cNvSpPr/>
          <p:nvPr/>
        </p:nvSpPr>
        <p:spPr>
          <a:xfrm>
            <a:off x="8814217" y="3345893"/>
            <a:ext cx="1718629" cy="1200329"/>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DF70337-C346-4E80-B25C-39553433D8BB}"/>
              </a:ext>
            </a:extLst>
          </p:cNvPr>
          <p:cNvPicPr>
            <a:picLocks noChangeAspect="1"/>
          </p:cNvPicPr>
          <p:nvPr/>
        </p:nvPicPr>
        <p:blipFill>
          <a:blip r:embed="rId4"/>
          <a:stretch>
            <a:fillRect/>
          </a:stretch>
        </p:blipFill>
        <p:spPr>
          <a:xfrm>
            <a:off x="8814217" y="2381074"/>
            <a:ext cx="1533739" cy="743054"/>
          </a:xfrm>
          <a:prstGeom prst="rect">
            <a:avLst/>
          </a:prstGeom>
        </p:spPr>
      </p:pic>
      <p:sp>
        <p:nvSpPr>
          <p:cNvPr id="6" name="TextBox 5">
            <a:extLst>
              <a:ext uri="{FF2B5EF4-FFF2-40B4-BE49-F238E27FC236}">
                <a16:creationId xmlns:a16="http://schemas.microsoft.com/office/drawing/2014/main" id="{4F74CE9D-AF60-ABC0-E482-CD943B479F10}"/>
              </a:ext>
            </a:extLst>
          </p:cNvPr>
          <p:cNvSpPr txBox="1"/>
          <p:nvPr/>
        </p:nvSpPr>
        <p:spPr>
          <a:xfrm>
            <a:off x="10532846" y="3429000"/>
            <a:ext cx="1420175" cy="830997"/>
          </a:xfrm>
          <a:prstGeom prst="rect">
            <a:avLst/>
          </a:prstGeom>
          <a:noFill/>
        </p:spPr>
        <p:txBody>
          <a:bodyPr wrap="square" rtlCol="0">
            <a:spAutoFit/>
          </a:bodyPr>
          <a:lstStyle/>
          <a:p>
            <a:r>
              <a:rPr lang="en-US" sz="1600" b="1" dirty="0"/>
              <a:t>Q4 ’21: </a:t>
            </a:r>
            <a:r>
              <a:rPr lang="en-US" sz="1600" b="1" dirty="0">
                <a:solidFill>
                  <a:srgbClr val="0070C0"/>
                </a:solidFill>
              </a:rPr>
              <a:t>+6.9%</a:t>
            </a:r>
          </a:p>
          <a:p>
            <a:r>
              <a:rPr lang="en-US" sz="1600" b="1" dirty="0"/>
              <a:t>Q1 ‘22: </a:t>
            </a:r>
            <a:r>
              <a:rPr lang="en-US" sz="1600" b="1" dirty="0">
                <a:solidFill>
                  <a:srgbClr val="C00000"/>
                </a:solidFill>
              </a:rPr>
              <a:t>-1.6%</a:t>
            </a:r>
          </a:p>
          <a:p>
            <a:r>
              <a:rPr lang="en-US" sz="1600" b="1" dirty="0"/>
              <a:t>Q2 ‘22: </a:t>
            </a:r>
            <a:r>
              <a:rPr lang="en-US" sz="1600" b="1" dirty="0">
                <a:solidFill>
                  <a:srgbClr val="C00000"/>
                </a:solidFill>
              </a:rPr>
              <a:t>-0.6%</a:t>
            </a:r>
          </a:p>
        </p:txBody>
      </p:sp>
      <p:sp>
        <p:nvSpPr>
          <p:cNvPr id="11" name="Google Shape;233;p33">
            <a:extLst>
              <a:ext uri="{FF2B5EF4-FFF2-40B4-BE49-F238E27FC236}">
                <a16:creationId xmlns:a16="http://schemas.microsoft.com/office/drawing/2014/main" id="{8E93F895-3518-8754-8F7C-FB43D727FA9E}"/>
              </a:ext>
            </a:extLst>
          </p:cNvPr>
          <p:cNvSpPr txBox="1">
            <a:spLocks/>
          </p:cNvSpPr>
          <p:nvPr/>
        </p:nvSpPr>
        <p:spPr>
          <a:xfrm>
            <a:off x="10656393" y="6368627"/>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5</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6869394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BB865E-10D8-46D4-9E74-1F4AE4624856}"/>
              </a:ext>
            </a:extLst>
          </p:cNvPr>
          <p:cNvSpPr txBox="1"/>
          <p:nvPr/>
        </p:nvSpPr>
        <p:spPr>
          <a:xfrm>
            <a:off x="151759" y="772143"/>
            <a:ext cx="7841535"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Red</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Shoe Economics </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is an independent research and consulting firm exclusively serving today's commercial real estate community providing organic research initiatives, reports and insights on the impact of applied Economics on our industry. The company's four pillars include Economics, Forecasting, Valuation and Consulting.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Our promise is to deliver unique content providing the most comprehensive, concise and cutting-edge information on the economic impacts on commercial investments, trends and transactions - eight days a week! As a WOSB, Red Shoe Economics is dedicated to giving back to the industry we serve by furthering the advancement of women in commercial real estate.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24EBBE4B-0677-417D-B274-C99D72C9A4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6589" y="908341"/>
            <a:ext cx="3914475" cy="2335134"/>
          </a:xfrm>
          <a:prstGeom prst="rect">
            <a:avLst/>
          </a:prstGeom>
          <a:ln w="28575">
            <a:solidFill>
              <a:schemeClr val="tx1"/>
            </a:solidFill>
          </a:ln>
        </p:spPr>
      </p:pic>
      <p:sp>
        <p:nvSpPr>
          <p:cNvPr id="5" name="TextBox 4">
            <a:extLst>
              <a:ext uri="{FF2B5EF4-FFF2-40B4-BE49-F238E27FC236}">
                <a16:creationId xmlns:a16="http://schemas.microsoft.com/office/drawing/2014/main" id="{309206A0-1E3F-4DC5-87EE-036AF0A41646}"/>
              </a:ext>
            </a:extLst>
          </p:cNvPr>
          <p:cNvSpPr txBox="1"/>
          <p:nvPr/>
        </p:nvSpPr>
        <p:spPr>
          <a:xfrm>
            <a:off x="9554967" y="3526460"/>
            <a:ext cx="2583426" cy="212365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KC Conway, CCIM, CRE, MAI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Principal, Futurist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Beverly Keith, CCIM, CRE, CRX</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Principal, Business Strategist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Caylinn Peterson, CCIM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Project Research Strategist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Stacy Barrington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Corporate Operations Strategist </a:t>
            </a:r>
            <a:endParaRPr kumimoji="0" lang="en-US" sz="11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cxnSp>
        <p:nvCxnSpPr>
          <p:cNvPr id="16" name="Google Shape;276;p39">
            <a:extLst>
              <a:ext uri="{FF2B5EF4-FFF2-40B4-BE49-F238E27FC236}">
                <a16:creationId xmlns:a16="http://schemas.microsoft.com/office/drawing/2014/main" id="{2C0243DF-B72B-410D-9ECC-5F932257BA1C}"/>
              </a:ext>
            </a:extLst>
          </p:cNvPr>
          <p:cNvCxnSpPr>
            <a:cxnSpLocks/>
          </p:cNvCxnSpPr>
          <p:nvPr/>
        </p:nvCxnSpPr>
        <p:spPr>
          <a:xfrm>
            <a:off x="0" y="642138"/>
            <a:ext cx="12192000" cy="0"/>
          </a:xfrm>
          <a:prstGeom prst="straightConnector1">
            <a:avLst/>
          </a:prstGeom>
          <a:noFill/>
          <a:ln w="57150" cap="flat" cmpd="sng">
            <a:solidFill>
              <a:srgbClr val="333333"/>
            </a:solidFill>
            <a:prstDash val="solid"/>
            <a:round/>
            <a:headEnd type="none" w="sm" len="sm"/>
            <a:tailEnd type="none" w="sm" len="sm"/>
          </a:ln>
        </p:spPr>
      </p:cxnSp>
      <p:sp>
        <p:nvSpPr>
          <p:cNvPr id="17" name="TextBox 16">
            <a:extLst>
              <a:ext uri="{FF2B5EF4-FFF2-40B4-BE49-F238E27FC236}">
                <a16:creationId xmlns:a16="http://schemas.microsoft.com/office/drawing/2014/main" id="{C8F1F747-6982-4E7E-BC59-5A4FA42DCB98}"/>
              </a:ext>
            </a:extLst>
          </p:cNvPr>
          <p:cNvSpPr txBox="1"/>
          <p:nvPr/>
        </p:nvSpPr>
        <p:spPr>
          <a:xfrm>
            <a:off x="134824" y="3601523"/>
            <a:ext cx="127791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Economics</a:t>
            </a:r>
          </a:p>
        </p:txBody>
      </p:sp>
      <p:sp>
        <p:nvSpPr>
          <p:cNvPr id="18" name="TextBox 17">
            <a:extLst>
              <a:ext uri="{FF2B5EF4-FFF2-40B4-BE49-F238E27FC236}">
                <a16:creationId xmlns:a16="http://schemas.microsoft.com/office/drawing/2014/main" id="{5D1BF494-D445-45F9-9DA6-BFC76223288A}"/>
              </a:ext>
            </a:extLst>
          </p:cNvPr>
          <p:cNvSpPr txBox="1"/>
          <p:nvPr/>
        </p:nvSpPr>
        <p:spPr>
          <a:xfrm>
            <a:off x="2940701" y="3560657"/>
            <a:ext cx="134684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Forecasting</a:t>
            </a:r>
          </a:p>
        </p:txBody>
      </p:sp>
      <p:sp>
        <p:nvSpPr>
          <p:cNvPr id="19" name="TextBox 18">
            <a:extLst>
              <a:ext uri="{FF2B5EF4-FFF2-40B4-BE49-F238E27FC236}">
                <a16:creationId xmlns:a16="http://schemas.microsoft.com/office/drawing/2014/main" id="{C899B1D7-8DDB-499C-BD94-17E4AB53C435}"/>
              </a:ext>
            </a:extLst>
          </p:cNvPr>
          <p:cNvSpPr txBox="1"/>
          <p:nvPr/>
        </p:nvSpPr>
        <p:spPr>
          <a:xfrm>
            <a:off x="156931" y="3885398"/>
            <a:ext cx="2951955" cy="2246769"/>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Macro and Micro Analysis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Rezoning Impact Analysis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Corporate Earnings Analysis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Ports &amp; Logistics Industry Trends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Housing Economics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Commercial Real Estate Impacts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State &amp; Local Government Taxation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Current CRE Conditions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24331FF-C344-4799-A25F-3DE5A3F92FB8}"/>
              </a:ext>
            </a:extLst>
          </p:cNvPr>
          <p:cNvSpPr txBox="1"/>
          <p:nvPr/>
        </p:nvSpPr>
        <p:spPr>
          <a:xfrm>
            <a:off x="2962428" y="3848269"/>
            <a:ext cx="2089564" cy="2462213"/>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Association Presentations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Red Shoe Review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Industry/Corporate Webinars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Podcasts/Articles/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SME Interviews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Real Estate Finance 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Special Projects (LIHTC or NIMBY)  </a:t>
            </a:r>
          </a:p>
        </p:txBody>
      </p:sp>
      <p:sp>
        <p:nvSpPr>
          <p:cNvPr id="21" name="TextBox 20">
            <a:extLst>
              <a:ext uri="{FF2B5EF4-FFF2-40B4-BE49-F238E27FC236}">
                <a16:creationId xmlns:a16="http://schemas.microsoft.com/office/drawing/2014/main" id="{5CB8C8D9-BD23-4ECB-8009-6CF3E39CDC76}"/>
              </a:ext>
            </a:extLst>
          </p:cNvPr>
          <p:cNvSpPr txBox="1"/>
          <p:nvPr/>
        </p:nvSpPr>
        <p:spPr>
          <a:xfrm>
            <a:off x="5008993" y="3573831"/>
            <a:ext cx="115435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Valuation </a:t>
            </a:r>
          </a:p>
        </p:txBody>
      </p:sp>
      <p:sp>
        <p:nvSpPr>
          <p:cNvPr id="22" name="TextBox 21">
            <a:extLst>
              <a:ext uri="{FF2B5EF4-FFF2-40B4-BE49-F238E27FC236}">
                <a16:creationId xmlns:a16="http://schemas.microsoft.com/office/drawing/2014/main" id="{D991B454-7306-4136-8CF0-9386EA00419F}"/>
              </a:ext>
            </a:extLst>
          </p:cNvPr>
          <p:cNvSpPr txBox="1"/>
          <p:nvPr/>
        </p:nvSpPr>
        <p:spPr>
          <a:xfrm>
            <a:off x="6987971" y="3572947"/>
            <a:ext cx="125547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Consulting</a:t>
            </a:r>
          </a:p>
        </p:txBody>
      </p:sp>
      <p:sp>
        <p:nvSpPr>
          <p:cNvPr id="23" name="TextBox 22">
            <a:extLst>
              <a:ext uri="{FF2B5EF4-FFF2-40B4-BE49-F238E27FC236}">
                <a16:creationId xmlns:a16="http://schemas.microsoft.com/office/drawing/2014/main" id="{1635D5F4-49EF-4135-96FD-73580E44957D}"/>
              </a:ext>
            </a:extLst>
          </p:cNvPr>
          <p:cNvSpPr txBox="1"/>
          <p:nvPr/>
        </p:nvSpPr>
        <p:spPr>
          <a:xfrm>
            <a:off x="5040884" y="3863871"/>
            <a:ext cx="1921775" cy="2246769"/>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USPAP Appraisal Review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Bank Regulatory Compliance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Valuation Analysis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Highest &amp; Best Use Advisory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Property Tax Expert Witness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8C85DF3-8FD1-4C8C-A4D6-B0EB74CA92BA}"/>
              </a:ext>
            </a:extLst>
          </p:cNvPr>
          <p:cNvSpPr txBox="1"/>
          <p:nvPr/>
        </p:nvSpPr>
        <p:spPr>
          <a:xfrm>
            <a:off x="7018345" y="3848411"/>
            <a:ext cx="2970163" cy="1815882"/>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Adaptive Reuse Advisory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Site Selection Validation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Financing Feasibility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Market &amp; Feasibility Studies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Ports &amp; Logistics Advisory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Retail Industry Insights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ESG / DEI Advisory at CRE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21F26"/>
                </a:solidFill>
                <a:effectLst/>
                <a:uLnTx/>
                <a:uFillTx/>
                <a:latin typeface="Arial" panose="020B0604020202020204" pitchFamily="34" charset="0"/>
                <a:cs typeface="Arial" panose="020B0604020202020204" pitchFamily="34" charset="0"/>
              </a:rPr>
              <a:t>ArcGIS StoryMap Building</a:t>
            </a:r>
          </a:p>
        </p:txBody>
      </p:sp>
      <p:sp>
        <p:nvSpPr>
          <p:cNvPr id="25" name="TextBox 24">
            <a:extLst>
              <a:ext uri="{FF2B5EF4-FFF2-40B4-BE49-F238E27FC236}">
                <a16:creationId xmlns:a16="http://schemas.microsoft.com/office/drawing/2014/main" id="{A2B90D0E-D005-42ED-A7D9-E5C5C51E0458}"/>
              </a:ext>
            </a:extLst>
          </p:cNvPr>
          <p:cNvSpPr txBox="1"/>
          <p:nvPr/>
        </p:nvSpPr>
        <p:spPr>
          <a:xfrm>
            <a:off x="8647042" y="85391"/>
            <a:ext cx="334947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BE0F34"/>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RedShoeEconomics.com</a:t>
            </a:r>
            <a:r>
              <a:rPr kumimoji="0" lang="en-US" sz="2000" b="1" i="0" u="none" strike="noStrike" kern="1200" cap="none" spc="0" normalizeH="0" baseline="0" noProof="0" dirty="0">
                <a:ln>
                  <a:noFill/>
                </a:ln>
                <a:solidFill>
                  <a:srgbClr val="BE0F34"/>
                </a:solidFill>
                <a:effectLst/>
                <a:uLnTx/>
                <a:uFillTx/>
                <a:latin typeface="Arial" panose="020B0604020202020204" pitchFamily="34" charset="0"/>
                <a:cs typeface="Arial" panose="020B0604020202020204" pitchFamily="34" charset="0"/>
              </a:rPr>
              <a:t>  </a:t>
            </a:r>
          </a:p>
        </p:txBody>
      </p:sp>
      <p:sp>
        <p:nvSpPr>
          <p:cNvPr id="27" name="Google Shape;233;p33">
            <a:extLst>
              <a:ext uri="{FF2B5EF4-FFF2-40B4-BE49-F238E27FC236}">
                <a16:creationId xmlns:a16="http://schemas.microsoft.com/office/drawing/2014/main" id="{6DE24EEC-CA77-49C9-90DA-0EBDC68315DF}"/>
              </a:ext>
            </a:extLst>
          </p:cNvPr>
          <p:cNvSpPr txBox="1">
            <a:spLocks/>
          </p:cNvSpPr>
          <p:nvPr/>
        </p:nvSpPr>
        <p:spPr>
          <a:xfrm>
            <a:off x="10851325" y="6492875"/>
            <a:ext cx="393395"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1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50</a:t>
            </a:fld>
            <a:endParaRPr kumimoji="0" lang="en-US" sz="11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633180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oogle Shape;276;p39">
            <a:extLst>
              <a:ext uri="{FF2B5EF4-FFF2-40B4-BE49-F238E27FC236}">
                <a16:creationId xmlns:a16="http://schemas.microsoft.com/office/drawing/2014/main" id="{F87071AB-5320-4A50-BFD3-DDE4624DCF21}"/>
              </a:ext>
            </a:extLst>
          </p:cNvPr>
          <p:cNvCxnSpPr>
            <a:cxnSpLocks/>
          </p:cNvCxnSpPr>
          <p:nvPr/>
        </p:nvCxnSpPr>
        <p:spPr>
          <a:xfrm>
            <a:off x="0" y="649308"/>
            <a:ext cx="12192000" cy="0"/>
          </a:xfrm>
          <a:prstGeom prst="straightConnector1">
            <a:avLst/>
          </a:prstGeom>
          <a:noFill/>
          <a:ln w="57150" cap="flat" cmpd="sng">
            <a:solidFill>
              <a:srgbClr val="333333"/>
            </a:solidFill>
            <a:prstDash val="solid"/>
            <a:round/>
            <a:headEnd type="none" w="sm" len="sm"/>
            <a:tailEnd type="none" w="sm" len="sm"/>
          </a:ln>
        </p:spPr>
      </p:cxnSp>
      <p:sp>
        <p:nvSpPr>
          <p:cNvPr id="10" name="TextBox 9">
            <a:extLst>
              <a:ext uri="{FF2B5EF4-FFF2-40B4-BE49-F238E27FC236}">
                <a16:creationId xmlns:a16="http://schemas.microsoft.com/office/drawing/2014/main" id="{EDCF6DAC-04AD-473F-AFB7-ED2A53836477}"/>
              </a:ext>
            </a:extLst>
          </p:cNvPr>
          <p:cNvSpPr txBox="1"/>
          <p:nvPr/>
        </p:nvSpPr>
        <p:spPr>
          <a:xfrm>
            <a:off x="413657" y="19036"/>
            <a:ext cx="11364686" cy="58477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GDP by State:  </a:t>
            </a:r>
            <a:r>
              <a:rPr lang="en-US" sz="2800" b="1" dirty="0">
                <a:solidFill>
                  <a:srgbClr val="C21F26"/>
                </a:solidFill>
                <a:latin typeface="Arial" panose="020B0604020202020204" pitchFamily="34" charset="0"/>
                <a:cs typeface="Arial" panose="020B0604020202020204" pitchFamily="34" charset="0"/>
              </a:rPr>
              <a:t>Only 4 states with Positive GDP (Q1 BEA Report)</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C615E21-EB43-0121-88A4-E7793204ECC1}"/>
              </a:ext>
            </a:extLst>
          </p:cNvPr>
          <p:cNvPicPr>
            <a:picLocks noChangeAspect="1"/>
          </p:cNvPicPr>
          <p:nvPr/>
        </p:nvPicPr>
        <p:blipFill rotWithShape="1">
          <a:blip r:embed="rId2"/>
          <a:srcRect r="612"/>
          <a:stretch/>
        </p:blipFill>
        <p:spPr>
          <a:xfrm>
            <a:off x="1417468" y="1472334"/>
            <a:ext cx="7908680" cy="4754742"/>
          </a:xfrm>
          <a:prstGeom prst="rect">
            <a:avLst/>
          </a:prstGeom>
          <a:ln w="12700">
            <a:solidFill>
              <a:schemeClr val="tx1"/>
            </a:solidFill>
          </a:ln>
        </p:spPr>
      </p:pic>
      <p:sp>
        <p:nvSpPr>
          <p:cNvPr id="4" name="TextBox 3">
            <a:extLst>
              <a:ext uri="{FF2B5EF4-FFF2-40B4-BE49-F238E27FC236}">
                <a16:creationId xmlns:a16="http://schemas.microsoft.com/office/drawing/2014/main" id="{B091F083-F164-A319-1E1B-3D4BC7267674}"/>
              </a:ext>
            </a:extLst>
          </p:cNvPr>
          <p:cNvSpPr txBox="1"/>
          <p:nvPr/>
        </p:nvSpPr>
        <p:spPr>
          <a:xfrm>
            <a:off x="-34836" y="826596"/>
            <a:ext cx="8599072" cy="584775"/>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With ONLY 4 states with POSITIVE GDP in Q1 2022 (NH, VT, MA and MI), </a:t>
            </a:r>
            <a:r>
              <a:rPr lang="en-US" sz="1600" dirty="0">
                <a:latin typeface="Arial" panose="020B0604020202020204" pitchFamily="34" charset="0"/>
                <a:cs typeface="Arial" panose="020B0604020202020204" pitchFamily="34" charset="0"/>
              </a:rPr>
              <a:t>how can GDP turn positive in Q3 or Q4 2022? </a:t>
            </a:r>
            <a:r>
              <a:rPr lang="en-US" sz="1600" b="1" dirty="0">
                <a:highlight>
                  <a:srgbClr val="FFFF00"/>
                </a:highlight>
                <a:latin typeface="Arial" panose="020B0604020202020204" pitchFamily="34" charset="0"/>
                <a:cs typeface="Arial" panose="020B0604020202020204" pitchFamily="34" charset="0"/>
              </a:rPr>
              <a:t>Expect 4 consecutive quarters of negative GDP in 2022.  </a:t>
            </a:r>
          </a:p>
        </p:txBody>
      </p:sp>
      <p:sp>
        <p:nvSpPr>
          <p:cNvPr id="13" name="TextBox 12">
            <a:extLst>
              <a:ext uri="{FF2B5EF4-FFF2-40B4-BE49-F238E27FC236}">
                <a16:creationId xmlns:a16="http://schemas.microsoft.com/office/drawing/2014/main" id="{BCC5A664-85CF-E813-DD0B-AACCAB5B4D55}"/>
              </a:ext>
            </a:extLst>
          </p:cNvPr>
          <p:cNvSpPr txBox="1"/>
          <p:nvPr/>
        </p:nvSpPr>
        <p:spPr>
          <a:xfrm>
            <a:off x="229991" y="6552134"/>
            <a:ext cx="7600013" cy="261610"/>
          </a:xfrm>
          <a:prstGeom prst="rect">
            <a:avLst/>
          </a:prstGeom>
          <a:noFill/>
        </p:spPr>
        <p:txBody>
          <a:bodyPr wrap="square">
            <a:spAutoFit/>
          </a:bodyPr>
          <a:lstStyle/>
          <a:p>
            <a:r>
              <a:rPr lang="en-US" sz="1100"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https://www.bea.gov/news/2022/gross-domestic-product-state-1st-quarter-2022</a:t>
            </a:r>
            <a:r>
              <a:rPr lang="en-US" sz="1100" dirty="0">
                <a:latin typeface="Arial" panose="020B0604020202020204" pitchFamily="34" charset="0"/>
                <a:cs typeface="Arial" panose="020B0604020202020204" pitchFamily="34" charset="0"/>
              </a:rPr>
              <a:t> </a:t>
            </a:r>
          </a:p>
        </p:txBody>
      </p:sp>
      <p:sp>
        <p:nvSpPr>
          <p:cNvPr id="14" name="Isosceles Triangle 13">
            <a:extLst>
              <a:ext uri="{FF2B5EF4-FFF2-40B4-BE49-F238E27FC236}">
                <a16:creationId xmlns:a16="http://schemas.microsoft.com/office/drawing/2014/main" id="{46F94439-4968-1376-128A-147F6654183C}"/>
              </a:ext>
            </a:extLst>
          </p:cNvPr>
          <p:cNvSpPr/>
          <p:nvPr/>
        </p:nvSpPr>
        <p:spPr>
          <a:xfrm>
            <a:off x="5588050" y="4003804"/>
            <a:ext cx="1471463" cy="1249054"/>
          </a:xfrm>
          <a:prstGeom prst="triangle">
            <a:avLst>
              <a:gd name="adj" fmla="val 48871"/>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7DEE9AD6-57E7-7BAC-4D24-A82980CAD170}"/>
              </a:ext>
            </a:extLst>
          </p:cNvPr>
          <p:cNvSpPr txBox="1"/>
          <p:nvPr/>
        </p:nvSpPr>
        <p:spPr>
          <a:xfrm>
            <a:off x="20605" y="2419288"/>
            <a:ext cx="1452304" cy="2646878"/>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Drought &amp; WATER restricted states in West and Plains </a:t>
            </a:r>
            <a:r>
              <a:rPr lang="en-US" sz="1200" dirty="0">
                <a:latin typeface="Arial" panose="020B0604020202020204" pitchFamily="34" charset="0"/>
                <a:cs typeface="Arial" panose="020B0604020202020204" pitchFamily="34" charset="0"/>
              </a:rPr>
              <a:t>have the most GDP contraction in 2022</a:t>
            </a:r>
          </a:p>
          <a:p>
            <a:endParaRPr lang="en-US" sz="1300" dirty="0">
              <a:latin typeface="Arial" panose="020B0604020202020204" pitchFamily="34" charset="0"/>
              <a:cs typeface="Arial" panose="020B0604020202020204" pitchFamily="34" charset="0"/>
            </a:endParaRPr>
          </a:p>
          <a:p>
            <a:pPr marL="974725" indent="-974725"/>
            <a:r>
              <a:rPr lang="en-US" sz="1300" b="1" dirty="0">
                <a:latin typeface="Arial" panose="020B0604020202020204" pitchFamily="34" charset="0"/>
                <a:cs typeface="Arial" panose="020B0604020202020204" pitchFamily="34" charset="0"/>
              </a:rPr>
              <a:t>WY:         </a:t>
            </a:r>
            <a:r>
              <a:rPr lang="en-US" sz="1300" dirty="0">
                <a:solidFill>
                  <a:srgbClr val="C00000"/>
                </a:solidFill>
                <a:latin typeface="Arial" panose="020B0604020202020204" pitchFamily="34" charset="0"/>
                <a:cs typeface="Arial" panose="020B0604020202020204" pitchFamily="34" charset="0"/>
              </a:rPr>
              <a:t> -9.7%</a:t>
            </a:r>
          </a:p>
          <a:p>
            <a:pPr marL="974725" indent="-974725"/>
            <a:r>
              <a:rPr lang="en-US" sz="1300" b="1" dirty="0">
                <a:latin typeface="Arial" panose="020B0604020202020204" pitchFamily="34" charset="0"/>
                <a:cs typeface="Arial" panose="020B0604020202020204" pitchFamily="34" charset="0"/>
              </a:rPr>
              <a:t>UT &amp; AZ:</a:t>
            </a:r>
            <a:r>
              <a:rPr lang="en-US" sz="1300" dirty="0">
                <a:solidFill>
                  <a:schemeClr val="tx2"/>
                </a:solidFill>
                <a:latin typeface="Arial" panose="020B0604020202020204" pitchFamily="34" charset="0"/>
                <a:cs typeface="Arial" panose="020B0604020202020204" pitchFamily="34" charset="0"/>
              </a:rPr>
              <a:t> </a:t>
            </a:r>
            <a:r>
              <a:rPr lang="en-US" sz="1300" dirty="0">
                <a:solidFill>
                  <a:srgbClr val="C00000"/>
                </a:solidFill>
                <a:latin typeface="Arial" panose="020B0604020202020204" pitchFamily="34" charset="0"/>
                <a:cs typeface="Arial" panose="020B0604020202020204" pitchFamily="34" charset="0"/>
              </a:rPr>
              <a:t>-2.0%</a:t>
            </a:r>
          </a:p>
          <a:p>
            <a:pPr marL="974725" indent="-974725"/>
            <a:r>
              <a:rPr lang="en-US" sz="1300" b="1" dirty="0">
                <a:latin typeface="Arial" panose="020B0604020202020204" pitchFamily="34" charset="0"/>
                <a:cs typeface="Arial" panose="020B0604020202020204" pitchFamily="34" charset="0"/>
              </a:rPr>
              <a:t>KS &amp; NE:</a:t>
            </a:r>
            <a:r>
              <a:rPr lang="en-US" sz="1300" dirty="0">
                <a:solidFill>
                  <a:schemeClr val="tx2"/>
                </a:solidFill>
                <a:latin typeface="Arial" panose="020B0604020202020204" pitchFamily="34" charset="0"/>
                <a:cs typeface="Arial" panose="020B0604020202020204" pitchFamily="34" charset="0"/>
              </a:rPr>
              <a:t> </a:t>
            </a:r>
            <a:r>
              <a:rPr lang="en-US" sz="1300" dirty="0">
                <a:solidFill>
                  <a:srgbClr val="C00000"/>
                </a:solidFill>
                <a:latin typeface="Arial" panose="020B0604020202020204" pitchFamily="34" charset="0"/>
                <a:cs typeface="Arial" panose="020B0604020202020204" pitchFamily="34" charset="0"/>
              </a:rPr>
              <a:t>-2.5%</a:t>
            </a:r>
          </a:p>
          <a:p>
            <a:endParaRPr lang="en-US" dirty="0"/>
          </a:p>
        </p:txBody>
      </p:sp>
      <p:sp>
        <p:nvSpPr>
          <p:cNvPr id="2" name="Oval 1">
            <a:extLst>
              <a:ext uri="{FF2B5EF4-FFF2-40B4-BE49-F238E27FC236}">
                <a16:creationId xmlns:a16="http://schemas.microsoft.com/office/drawing/2014/main" id="{4E21555C-F637-4457-EFF5-79DDED659F51}"/>
              </a:ext>
            </a:extLst>
          </p:cNvPr>
          <p:cNvSpPr/>
          <p:nvPr/>
        </p:nvSpPr>
        <p:spPr>
          <a:xfrm>
            <a:off x="2638698" y="3067124"/>
            <a:ext cx="2621434" cy="2384444"/>
          </a:xfrm>
          <a:prstGeom prst="ellipse">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41C4E92-90E0-9AA0-702D-4F96AFD1D815}"/>
              </a:ext>
            </a:extLst>
          </p:cNvPr>
          <p:cNvSpPr txBox="1"/>
          <p:nvPr/>
        </p:nvSpPr>
        <p:spPr>
          <a:xfrm>
            <a:off x="3297434" y="4173288"/>
            <a:ext cx="1685251" cy="400110"/>
          </a:xfrm>
          <a:prstGeom prst="rect">
            <a:avLst/>
          </a:prstGeom>
          <a:noFill/>
        </p:spPr>
        <p:txBody>
          <a:bodyPr wrap="square" rtlCol="0">
            <a:spAutoFit/>
          </a:bodyPr>
          <a:lstStyle/>
          <a:p>
            <a:r>
              <a:rPr lang="en-US" sz="2000" b="1" dirty="0">
                <a:solidFill>
                  <a:srgbClr val="C00000"/>
                </a:solidFill>
                <a:latin typeface="Arial" panose="020B0604020202020204" pitchFamily="34" charset="0"/>
                <a:cs typeface="Arial" panose="020B0604020202020204" pitchFamily="34" charset="0"/>
              </a:rPr>
              <a:t>DROUGHT</a:t>
            </a:r>
          </a:p>
        </p:txBody>
      </p:sp>
      <p:sp>
        <p:nvSpPr>
          <p:cNvPr id="6" name="TextBox 5">
            <a:extLst>
              <a:ext uri="{FF2B5EF4-FFF2-40B4-BE49-F238E27FC236}">
                <a16:creationId xmlns:a16="http://schemas.microsoft.com/office/drawing/2014/main" id="{32E47ABC-C24C-A68D-C6C6-CD94462B9806}"/>
              </a:ext>
            </a:extLst>
          </p:cNvPr>
          <p:cNvSpPr txBox="1"/>
          <p:nvPr/>
        </p:nvSpPr>
        <p:spPr>
          <a:xfrm>
            <a:off x="9169601" y="1263457"/>
            <a:ext cx="2735041" cy="3447098"/>
          </a:xfrm>
          <a:prstGeom prst="rect">
            <a:avLst/>
          </a:prstGeom>
          <a:solidFill>
            <a:schemeClr val="accent5">
              <a:lumMod val="20000"/>
              <a:lumOff val="80000"/>
            </a:schemeClr>
          </a:solidFill>
          <a:ln w="19050">
            <a:solidFill>
              <a:schemeClr val="tx1"/>
            </a:solidFill>
          </a:ln>
        </p:spPr>
        <p:txBody>
          <a:bodyPr wrap="square" rtlCol="0">
            <a:spAutoFit/>
          </a:bodyPr>
          <a:lstStyle/>
          <a:p>
            <a:r>
              <a:rPr lang="en-US" sz="1600" b="1" dirty="0"/>
              <a:t>The </a:t>
            </a:r>
            <a:r>
              <a:rPr lang="en-US" sz="1600" b="1" dirty="0">
                <a:solidFill>
                  <a:srgbClr val="C00000"/>
                </a:solidFill>
              </a:rPr>
              <a:t>Red Shoe Economist’s</a:t>
            </a:r>
          </a:p>
          <a:p>
            <a:r>
              <a:rPr lang="en-US" sz="1600" b="1" dirty="0">
                <a:solidFill>
                  <a:srgbClr val="C00000"/>
                </a:solidFill>
              </a:rPr>
              <a:t> </a:t>
            </a:r>
            <a:r>
              <a:rPr lang="en-US" sz="1600" b="1" u="sng" dirty="0"/>
              <a:t>GDP Forecast for 2022:</a:t>
            </a:r>
          </a:p>
          <a:p>
            <a:pPr marL="344488"/>
            <a:r>
              <a:rPr lang="en-US" sz="1600" b="1" dirty="0"/>
              <a:t>Q1 ’22: </a:t>
            </a:r>
            <a:r>
              <a:rPr lang="en-US" sz="1600" b="1" dirty="0">
                <a:solidFill>
                  <a:srgbClr val="C00000"/>
                </a:solidFill>
              </a:rPr>
              <a:t>-1.6% (F) </a:t>
            </a:r>
          </a:p>
          <a:p>
            <a:pPr marL="344488"/>
            <a:r>
              <a:rPr lang="en-US" sz="1600" b="1" dirty="0"/>
              <a:t>Q2 ‘22: </a:t>
            </a:r>
            <a:r>
              <a:rPr lang="en-US" sz="1600" b="1" dirty="0">
                <a:solidFill>
                  <a:srgbClr val="C00000"/>
                </a:solidFill>
              </a:rPr>
              <a:t>-0.6% (Revised #1)</a:t>
            </a:r>
          </a:p>
          <a:p>
            <a:pPr marL="344488"/>
            <a:r>
              <a:rPr lang="en-US" sz="1600" b="1" dirty="0"/>
              <a:t>Q3 ‘22: </a:t>
            </a:r>
            <a:r>
              <a:rPr lang="en-US" sz="1600" b="1" dirty="0">
                <a:solidFill>
                  <a:srgbClr val="C00000"/>
                </a:solidFill>
              </a:rPr>
              <a:t>-2.0%</a:t>
            </a:r>
          </a:p>
          <a:p>
            <a:pPr marL="344488"/>
            <a:r>
              <a:rPr lang="en-US" sz="1600" b="1" dirty="0"/>
              <a:t>Q4 ‘22: </a:t>
            </a:r>
            <a:r>
              <a:rPr lang="en-US" sz="1600" b="1" dirty="0">
                <a:solidFill>
                  <a:srgbClr val="C00000"/>
                </a:solidFill>
              </a:rPr>
              <a:t>-2.5%</a:t>
            </a:r>
          </a:p>
          <a:p>
            <a:pPr marL="344488"/>
            <a:r>
              <a:rPr lang="en-US" sz="1600" b="1" dirty="0">
                <a:solidFill>
                  <a:srgbClr val="C00000"/>
                </a:solidFill>
              </a:rPr>
              <a:t>CY 2022: -2.0%</a:t>
            </a:r>
          </a:p>
          <a:p>
            <a:endParaRPr lang="en-US" sz="1000" b="1" dirty="0">
              <a:solidFill>
                <a:srgbClr val="FF0000"/>
              </a:solidFill>
            </a:endParaRPr>
          </a:p>
          <a:p>
            <a:r>
              <a:rPr lang="en-US" sz="1600" b="1" dirty="0"/>
              <a:t>Why 4 Consecutive Qtrs. Neg? </a:t>
            </a:r>
          </a:p>
          <a:p>
            <a:pPr marL="285750" indent="-285750">
              <a:buFont typeface="Wingdings" panose="05000000000000000000" pitchFamily="2" charset="2"/>
              <a:buChar char="§"/>
            </a:pPr>
            <a:r>
              <a:rPr lang="en-US" sz="1600" b="1" dirty="0">
                <a:solidFill>
                  <a:srgbClr val="C00000"/>
                </a:solidFill>
              </a:rPr>
              <a:t>Strong US $ hurts exports</a:t>
            </a:r>
          </a:p>
          <a:p>
            <a:pPr marL="285750" indent="-285750">
              <a:buFont typeface="Wingdings" panose="05000000000000000000" pitchFamily="2" charset="2"/>
              <a:buChar char="§"/>
            </a:pPr>
            <a:r>
              <a:rPr lang="en-US" sz="1600" b="1" dirty="0">
                <a:solidFill>
                  <a:srgbClr val="C00000"/>
                </a:solidFill>
              </a:rPr>
              <a:t>45 of 50 states Neg GDP</a:t>
            </a:r>
          </a:p>
          <a:p>
            <a:pPr marL="285750" indent="-285750">
              <a:buFont typeface="Wingdings" panose="05000000000000000000" pitchFamily="2" charset="2"/>
              <a:buChar char="§"/>
            </a:pPr>
            <a:r>
              <a:rPr lang="en-US" sz="1600" b="1" dirty="0">
                <a:solidFill>
                  <a:srgbClr val="C00000"/>
                </a:solidFill>
              </a:rPr>
              <a:t>Drought in West &amp; Plains</a:t>
            </a:r>
          </a:p>
          <a:p>
            <a:pPr marL="285750" indent="-285750">
              <a:buFont typeface="Wingdings" panose="05000000000000000000" pitchFamily="2" charset="2"/>
              <a:buChar char="§"/>
            </a:pPr>
            <a:r>
              <a:rPr lang="en-US" sz="1600" b="1" dirty="0">
                <a:solidFill>
                  <a:srgbClr val="C00000"/>
                </a:solidFill>
              </a:rPr>
              <a:t>Supply-Chain still broken</a:t>
            </a:r>
          </a:p>
          <a:p>
            <a:endParaRPr lang="en-US" sz="1600" b="1" dirty="0">
              <a:solidFill>
                <a:srgbClr val="FF0000"/>
              </a:solidFill>
            </a:endParaRPr>
          </a:p>
        </p:txBody>
      </p:sp>
      <p:sp>
        <p:nvSpPr>
          <p:cNvPr id="9" name="Google Shape;233;p33">
            <a:extLst>
              <a:ext uri="{FF2B5EF4-FFF2-40B4-BE49-F238E27FC236}">
                <a16:creationId xmlns:a16="http://schemas.microsoft.com/office/drawing/2014/main" id="{30B263FB-D1E3-BFEA-106B-17FF0BCC9704}"/>
              </a:ext>
            </a:extLst>
          </p:cNvPr>
          <p:cNvSpPr txBox="1">
            <a:spLocks/>
          </p:cNvSpPr>
          <p:nvPr/>
        </p:nvSpPr>
        <p:spPr>
          <a:xfrm>
            <a:off x="10656393" y="6368627"/>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6</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37763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8886B2-82ED-2482-F79C-147FFBCE7C23}"/>
              </a:ext>
            </a:extLst>
          </p:cNvPr>
          <p:cNvPicPr>
            <a:picLocks noChangeAspect="1"/>
          </p:cNvPicPr>
          <p:nvPr/>
        </p:nvPicPr>
        <p:blipFill>
          <a:blip r:embed="rId2"/>
          <a:stretch>
            <a:fillRect/>
          </a:stretch>
        </p:blipFill>
        <p:spPr>
          <a:xfrm>
            <a:off x="6634966" y="3302986"/>
            <a:ext cx="5437425" cy="2514951"/>
          </a:xfrm>
          <a:prstGeom prst="rect">
            <a:avLst/>
          </a:prstGeom>
          <a:ln w="12700">
            <a:solidFill>
              <a:schemeClr val="tx1"/>
            </a:solidFill>
          </a:ln>
        </p:spPr>
      </p:pic>
      <p:pic>
        <p:nvPicPr>
          <p:cNvPr id="7" name="Picture 6">
            <a:extLst>
              <a:ext uri="{FF2B5EF4-FFF2-40B4-BE49-F238E27FC236}">
                <a16:creationId xmlns:a16="http://schemas.microsoft.com/office/drawing/2014/main" id="{8F4BEFA8-6F73-B6C9-0079-A98DEFC09936}"/>
              </a:ext>
            </a:extLst>
          </p:cNvPr>
          <p:cNvPicPr>
            <a:picLocks noChangeAspect="1"/>
          </p:cNvPicPr>
          <p:nvPr/>
        </p:nvPicPr>
        <p:blipFill>
          <a:blip r:embed="rId3"/>
          <a:stretch>
            <a:fillRect/>
          </a:stretch>
        </p:blipFill>
        <p:spPr>
          <a:xfrm>
            <a:off x="93482" y="3429000"/>
            <a:ext cx="6358956" cy="2514951"/>
          </a:xfrm>
          <a:prstGeom prst="rect">
            <a:avLst/>
          </a:prstGeom>
          <a:ln w="12700">
            <a:solidFill>
              <a:schemeClr val="tx1"/>
            </a:solidFill>
          </a:ln>
        </p:spPr>
      </p:pic>
      <p:sp>
        <p:nvSpPr>
          <p:cNvPr id="10" name="Google Shape;228;p33">
            <a:extLst>
              <a:ext uri="{FF2B5EF4-FFF2-40B4-BE49-F238E27FC236}">
                <a16:creationId xmlns:a16="http://schemas.microsoft.com/office/drawing/2014/main" id="{39E27465-EE5B-72DB-7331-3255B10CC9BB}"/>
              </a:ext>
            </a:extLst>
          </p:cNvPr>
          <p:cNvSpPr txBox="1"/>
          <p:nvPr/>
        </p:nvSpPr>
        <p:spPr>
          <a:xfrm>
            <a:off x="474616" y="-5436"/>
            <a:ext cx="11242767" cy="790133"/>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2800" b="1" kern="0" dirty="0">
                <a:solidFill>
                  <a:prstClr val="black"/>
                </a:solidFill>
                <a:latin typeface="Arial" panose="020B0604020202020204" pitchFamily="34" charset="0"/>
                <a:ea typeface="Arial"/>
                <a:cs typeface="Arial" panose="020B0604020202020204" pitchFamily="34" charset="0"/>
                <a:sym typeface="Arial"/>
              </a:rPr>
              <a:t>Yield Curve Inversion: </a:t>
            </a:r>
            <a:r>
              <a:rPr lang="en-US" sz="2800" b="1" kern="0" dirty="0">
                <a:solidFill>
                  <a:srgbClr val="C00000"/>
                </a:solidFill>
                <a:latin typeface="Arial" panose="020B0604020202020204" pitchFamily="34" charset="0"/>
                <a:ea typeface="Arial"/>
                <a:cs typeface="Arial" panose="020B0604020202020204" pitchFamily="34" charset="0"/>
                <a:sym typeface="Arial"/>
              </a:rPr>
              <a:t>10/2-Year Inversion = Recession</a:t>
            </a:r>
            <a:endParaRPr kumimoji="0" sz="2600" b="1" i="1"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Arial"/>
              <a:cs typeface="Arial" panose="020B0604020202020204" pitchFamily="34" charset="0"/>
              <a:sym typeface="Arial"/>
            </a:endParaRPr>
          </a:p>
        </p:txBody>
      </p:sp>
      <p:cxnSp>
        <p:nvCxnSpPr>
          <p:cNvPr id="11" name="Google Shape;276;p39">
            <a:extLst>
              <a:ext uri="{FF2B5EF4-FFF2-40B4-BE49-F238E27FC236}">
                <a16:creationId xmlns:a16="http://schemas.microsoft.com/office/drawing/2014/main" id="{AD7E9A63-768A-2337-8218-14958C100814}"/>
              </a:ext>
            </a:extLst>
          </p:cNvPr>
          <p:cNvCxnSpPr>
            <a:cxnSpLocks/>
          </p:cNvCxnSpPr>
          <p:nvPr/>
        </p:nvCxnSpPr>
        <p:spPr>
          <a:xfrm>
            <a:off x="0" y="674012"/>
            <a:ext cx="12192000" cy="0"/>
          </a:xfrm>
          <a:prstGeom prst="straightConnector1">
            <a:avLst/>
          </a:prstGeom>
          <a:noFill/>
          <a:ln w="57150" cap="flat" cmpd="sng">
            <a:solidFill>
              <a:srgbClr val="333333"/>
            </a:solidFill>
            <a:prstDash val="solid"/>
            <a:round/>
            <a:headEnd type="none" w="sm" len="sm"/>
            <a:tailEnd type="none" w="sm" len="sm"/>
          </a:ln>
        </p:spPr>
      </p:cxnSp>
      <p:sp>
        <p:nvSpPr>
          <p:cNvPr id="13" name="TextBox 12">
            <a:extLst>
              <a:ext uri="{FF2B5EF4-FFF2-40B4-BE49-F238E27FC236}">
                <a16:creationId xmlns:a16="http://schemas.microsoft.com/office/drawing/2014/main" id="{C9617AFA-B6D7-C5ED-6868-17B2B750D882}"/>
              </a:ext>
            </a:extLst>
          </p:cNvPr>
          <p:cNvSpPr txBox="1"/>
          <p:nvPr/>
        </p:nvSpPr>
        <p:spPr>
          <a:xfrm>
            <a:off x="2299088" y="3429000"/>
            <a:ext cx="3979888"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Yield Curve Inversion: </a:t>
            </a:r>
            <a:r>
              <a:rPr lang="en-US" sz="1400" b="1" dirty="0">
                <a:solidFill>
                  <a:srgbClr val="0070C0"/>
                </a:solidFill>
                <a:latin typeface="Arial" panose="020B0604020202020204" pitchFamily="34" charset="0"/>
                <a:cs typeface="Arial" panose="020B0604020202020204" pitchFamily="34" charset="0"/>
              </a:rPr>
              <a:t>2-Yr. Tr 3.45% </a:t>
            </a:r>
            <a:r>
              <a:rPr lang="en-US" sz="1400" b="1" dirty="0">
                <a:latin typeface="Arial" panose="020B0604020202020204" pitchFamily="34" charset="0"/>
                <a:cs typeface="Arial" panose="020B0604020202020204" pitchFamily="34" charset="0"/>
              </a:rPr>
              <a:t>Aug 30 up from 1.3% March 1. </a:t>
            </a:r>
            <a:r>
              <a:rPr lang="en-US" sz="1400" b="1" dirty="0">
                <a:highlight>
                  <a:srgbClr val="FFFF00"/>
                </a:highlight>
                <a:latin typeface="Arial" panose="020B0604020202020204" pitchFamily="34" charset="0"/>
                <a:cs typeface="Arial" panose="020B0604020202020204" pitchFamily="34" charset="0"/>
              </a:rPr>
              <a:t>Why the Increase?</a:t>
            </a:r>
            <a:r>
              <a:rPr lang="en-US" sz="1400" b="1" dirty="0">
                <a:latin typeface="Arial" panose="020B0604020202020204" pitchFamily="34" charset="0"/>
                <a:cs typeface="Arial" panose="020B0604020202020204" pitchFamily="34" charset="0"/>
              </a:rPr>
              <a:t> – The 4 Fed Rate hikes that started at March FOMC meeting and FED Hawkish outlook from WY</a:t>
            </a:r>
          </a:p>
        </p:txBody>
      </p:sp>
      <p:sp>
        <p:nvSpPr>
          <p:cNvPr id="14" name="TextBox 13">
            <a:extLst>
              <a:ext uri="{FF2B5EF4-FFF2-40B4-BE49-F238E27FC236}">
                <a16:creationId xmlns:a16="http://schemas.microsoft.com/office/drawing/2014/main" id="{C3E08FDB-C593-B7AE-7BEE-1CD7D673BAE5}"/>
              </a:ext>
            </a:extLst>
          </p:cNvPr>
          <p:cNvSpPr txBox="1"/>
          <p:nvPr/>
        </p:nvSpPr>
        <p:spPr>
          <a:xfrm>
            <a:off x="8320392" y="3021618"/>
            <a:ext cx="3943236"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Yield Curve Inversion: </a:t>
            </a:r>
            <a:r>
              <a:rPr lang="en-US" sz="1400" b="1" dirty="0">
                <a:solidFill>
                  <a:srgbClr val="0070C0"/>
                </a:solidFill>
                <a:latin typeface="Arial" panose="020B0604020202020204" pitchFamily="34" charset="0"/>
                <a:cs typeface="Arial" panose="020B0604020202020204" pitchFamily="34" charset="0"/>
              </a:rPr>
              <a:t>10-Yr. Tr falling </a:t>
            </a:r>
            <a:r>
              <a:rPr lang="en-US" sz="1400" b="1" dirty="0">
                <a:latin typeface="Arial" panose="020B0604020202020204" pitchFamily="34" charset="0"/>
                <a:cs typeface="Arial" panose="020B0604020202020204" pitchFamily="34" charset="0"/>
              </a:rPr>
              <a:t>from  Jan high of 3.49% to 3.12% . </a:t>
            </a:r>
          </a:p>
          <a:p>
            <a:r>
              <a:rPr lang="en-US" sz="1400" b="1" dirty="0">
                <a:highlight>
                  <a:srgbClr val="FFFF00"/>
                </a:highlight>
                <a:latin typeface="Arial" panose="020B0604020202020204" pitchFamily="34" charset="0"/>
                <a:cs typeface="Arial" panose="020B0604020202020204" pitchFamily="34" charset="0"/>
              </a:rPr>
              <a:t>Why the Drop?</a:t>
            </a:r>
            <a:r>
              <a:rPr lang="en-US" sz="1400" b="1" dirty="0">
                <a:latin typeface="Arial" panose="020B0604020202020204" pitchFamily="34" charset="0"/>
                <a:cs typeface="Arial" panose="020B0604020202020204" pitchFamily="34" charset="0"/>
              </a:rPr>
              <a:t> The Mkt. was NOT believing in a Recession until FED WY</a:t>
            </a:r>
          </a:p>
        </p:txBody>
      </p:sp>
      <p:sp>
        <p:nvSpPr>
          <p:cNvPr id="16" name="TextBox 15">
            <a:extLst>
              <a:ext uri="{FF2B5EF4-FFF2-40B4-BE49-F238E27FC236}">
                <a16:creationId xmlns:a16="http://schemas.microsoft.com/office/drawing/2014/main" id="{738D70FE-94F4-C7A8-A5FA-8F584E3290CC}"/>
              </a:ext>
            </a:extLst>
          </p:cNvPr>
          <p:cNvSpPr txBox="1"/>
          <p:nvPr/>
        </p:nvSpPr>
        <p:spPr>
          <a:xfrm>
            <a:off x="156317" y="6513142"/>
            <a:ext cx="5321507" cy="538609"/>
          </a:xfrm>
          <a:prstGeom prst="rect">
            <a:avLst/>
          </a:prstGeom>
          <a:noFill/>
        </p:spPr>
        <p:txBody>
          <a:bodyPr wrap="square">
            <a:spAutoFit/>
          </a:bodyPr>
          <a:lstStyle/>
          <a:p>
            <a:r>
              <a:rPr lang="en-US" sz="1100" dirty="0">
                <a:latin typeface="Arial" panose="020B0604020202020204" pitchFamily="34" charset="0"/>
                <a:cs typeface="Arial" panose="020B0604020202020204" pitchFamily="34" charset="0"/>
                <a:hlinkClick r:id="rId4"/>
              </a:rPr>
              <a:t>https://ycharts.com/indicators/10_2_year_treasury_yield_spread</a:t>
            </a:r>
            <a:endParaRPr lang="en-US" sz="1100" dirty="0">
              <a:latin typeface="Arial" panose="020B0604020202020204" pitchFamily="34" charset="0"/>
              <a:cs typeface="Arial" panose="020B0604020202020204" pitchFamily="34" charset="0"/>
            </a:endParaRPr>
          </a:p>
          <a:p>
            <a:endParaRPr lang="en-US" dirty="0"/>
          </a:p>
        </p:txBody>
      </p:sp>
      <p:sp>
        <p:nvSpPr>
          <p:cNvPr id="2" name="TextBox 1">
            <a:extLst>
              <a:ext uri="{FF2B5EF4-FFF2-40B4-BE49-F238E27FC236}">
                <a16:creationId xmlns:a16="http://schemas.microsoft.com/office/drawing/2014/main" id="{54222C90-AB94-7074-9924-85CE31D20FEC}"/>
              </a:ext>
            </a:extLst>
          </p:cNvPr>
          <p:cNvSpPr txBox="1"/>
          <p:nvPr/>
        </p:nvSpPr>
        <p:spPr>
          <a:xfrm>
            <a:off x="8694316" y="874687"/>
            <a:ext cx="3020092" cy="1631216"/>
          </a:xfrm>
          <a:prstGeom prst="rect">
            <a:avLst/>
          </a:prstGeom>
          <a:noFill/>
          <a:ln w="12700">
            <a:solidFill>
              <a:schemeClr val="tx1"/>
            </a:solidFill>
          </a:ln>
        </p:spPr>
        <p:txBody>
          <a:bodyPr wrap="square" rtlCol="0">
            <a:spAutoFit/>
          </a:bodyPr>
          <a:lstStyle/>
          <a:p>
            <a:r>
              <a:rPr lang="en-US" sz="2000" b="1" dirty="0">
                <a:solidFill>
                  <a:srgbClr val="C00000"/>
                </a:solidFill>
                <a:latin typeface="Arial" panose="020B0604020202020204" pitchFamily="34" charset="0"/>
                <a:cs typeface="Arial" panose="020B0604020202020204" pitchFamily="34" charset="0"/>
              </a:rPr>
              <a:t>-0.30% </a:t>
            </a:r>
            <a:r>
              <a:rPr lang="en-US" sz="2000" b="1" dirty="0">
                <a:latin typeface="Arial" panose="020B0604020202020204" pitchFamily="34" charset="0"/>
                <a:cs typeface="Arial" panose="020B0604020202020204" pitchFamily="34" charset="0"/>
              </a:rPr>
              <a:t>Tuesday Aug 30 as </a:t>
            </a:r>
            <a:r>
              <a:rPr lang="en-US" sz="2000" b="1" dirty="0">
                <a:highlight>
                  <a:srgbClr val="FFFF00"/>
                </a:highlight>
                <a:latin typeface="Arial" panose="020B0604020202020204" pitchFamily="34" charset="0"/>
                <a:cs typeface="Arial" panose="020B0604020202020204" pitchFamily="34" charset="0"/>
              </a:rPr>
              <a:t>10-Yr rose back above 3% on Hawkish View </a:t>
            </a:r>
            <a:r>
              <a:rPr lang="en-US" sz="2000" b="1" dirty="0">
                <a:latin typeface="Arial" panose="020B0604020202020204" pitchFamily="34" charset="0"/>
                <a:cs typeface="Arial" panose="020B0604020202020204" pitchFamily="34" charset="0"/>
              </a:rPr>
              <a:t> from FED Chair in Jackson Hole WY</a:t>
            </a:r>
          </a:p>
        </p:txBody>
      </p:sp>
      <p:sp>
        <p:nvSpPr>
          <p:cNvPr id="3" name="Google Shape;233;p33">
            <a:extLst>
              <a:ext uri="{FF2B5EF4-FFF2-40B4-BE49-F238E27FC236}">
                <a16:creationId xmlns:a16="http://schemas.microsoft.com/office/drawing/2014/main" id="{EB0E2D59-6AE9-4223-79F1-059C16BAA7A7}"/>
              </a:ext>
            </a:extLst>
          </p:cNvPr>
          <p:cNvSpPr txBox="1">
            <a:spLocks/>
          </p:cNvSpPr>
          <p:nvPr/>
        </p:nvSpPr>
        <p:spPr>
          <a:xfrm>
            <a:off x="10638899" y="6374659"/>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7</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pic>
        <p:nvPicPr>
          <p:cNvPr id="6" name="Picture 5">
            <a:extLst>
              <a:ext uri="{FF2B5EF4-FFF2-40B4-BE49-F238E27FC236}">
                <a16:creationId xmlns:a16="http://schemas.microsoft.com/office/drawing/2014/main" id="{779BA2BE-9A29-600F-E96B-C0367882DBF6}"/>
              </a:ext>
            </a:extLst>
          </p:cNvPr>
          <p:cNvPicPr>
            <a:picLocks noChangeAspect="1"/>
          </p:cNvPicPr>
          <p:nvPr/>
        </p:nvPicPr>
        <p:blipFill>
          <a:blip r:embed="rId5"/>
          <a:stretch>
            <a:fillRect/>
          </a:stretch>
        </p:blipFill>
        <p:spPr>
          <a:xfrm>
            <a:off x="316541" y="812361"/>
            <a:ext cx="7954485" cy="2400635"/>
          </a:xfrm>
          <a:prstGeom prst="rect">
            <a:avLst/>
          </a:prstGeom>
          <a:ln w="12700">
            <a:solidFill>
              <a:schemeClr val="tx1"/>
            </a:solidFill>
          </a:ln>
        </p:spPr>
      </p:pic>
      <p:sp>
        <p:nvSpPr>
          <p:cNvPr id="8" name="TextBox 7">
            <a:extLst>
              <a:ext uri="{FF2B5EF4-FFF2-40B4-BE49-F238E27FC236}">
                <a16:creationId xmlns:a16="http://schemas.microsoft.com/office/drawing/2014/main" id="{42E25948-CE32-6AD9-C193-7811E5D8F705}"/>
              </a:ext>
            </a:extLst>
          </p:cNvPr>
          <p:cNvSpPr txBox="1"/>
          <p:nvPr/>
        </p:nvSpPr>
        <p:spPr>
          <a:xfrm>
            <a:off x="3653882" y="1058571"/>
            <a:ext cx="4253501"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Yield Curve Inversion: </a:t>
            </a:r>
            <a:r>
              <a:rPr lang="en-US" sz="1400" b="1" dirty="0">
                <a:solidFill>
                  <a:srgbClr val="C00000"/>
                </a:solidFill>
                <a:latin typeface="Arial" panose="020B0604020202020204" pitchFamily="34" charset="0"/>
                <a:cs typeface="Arial" panose="020B0604020202020204" pitchFamily="34" charset="0"/>
              </a:rPr>
              <a:t>The 10Yr vs 2Yr was most negative in 2022 @ -45bps on Aug 9, 2022)  </a:t>
            </a:r>
          </a:p>
          <a:p>
            <a:r>
              <a:rPr lang="en-US" sz="1400" b="1" dirty="0">
                <a:highlight>
                  <a:srgbClr val="FFFF00"/>
                </a:highlight>
                <a:latin typeface="Arial" panose="020B0604020202020204" pitchFamily="34" charset="0"/>
                <a:cs typeface="Arial" panose="020B0604020202020204" pitchFamily="34" charset="0"/>
              </a:rPr>
              <a:t>Q. Why worsening/widening? </a:t>
            </a:r>
          </a:p>
          <a:p>
            <a:r>
              <a:rPr lang="en-US" sz="1400" b="1" dirty="0">
                <a:latin typeface="Arial" panose="020B0604020202020204" pitchFamily="34" charset="0"/>
                <a:cs typeface="Arial" panose="020B0604020202020204" pitchFamily="34" charset="0"/>
              </a:rPr>
              <a:t>A. Fed Rate Hikes to continue.</a:t>
            </a:r>
          </a:p>
        </p:txBody>
      </p:sp>
    </p:spTree>
    <p:extLst>
      <p:ext uri="{BB962C8B-B14F-4D97-AF65-F5344CB8AC3E}">
        <p14:creationId xmlns:p14="http://schemas.microsoft.com/office/powerpoint/2010/main" val="410964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76E27179-F1AA-4C7E-8C46-27C7943587AB}"/>
              </a:ext>
            </a:extLst>
          </p:cNvPr>
          <p:cNvSpPr txBox="1"/>
          <p:nvPr/>
        </p:nvSpPr>
        <p:spPr>
          <a:xfrm>
            <a:off x="992578" y="-65087"/>
            <a:ext cx="100169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 </a:t>
            </a:r>
            <a:r>
              <a:rPr kumimoji="0" lang="en-US" sz="3200" b="1" i="1"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INFLATION</a:t>
            </a:r>
            <a:r>
              <a:rPr kumimoji="0" lang="en-US" sz="3200" b="1" i="0" u="none" strike="noStrike" kern="1200" cap="none" spc="0" normalizeH="0" baseline="0" noProof="0" dirty="0">
                <a:ln>
                  <a:noFill/>
                </a:ln>
                <a:solidFill>
                  <a:srgbClr val="C21F26"/>
                </a:solidFill>
                <a:effectLst/>
                <a:uLnTx/>
                <a:uFillTx/>
                <a:latin typeface="Arial" panose="020B0604020202020204" pitchFamily="34" charset="0"/>
                <a:ea typeface="+mn-ea"/>
                <a:cs typeface="Arial" panose="020B0604020202020204" pitchFamily="34" charset="0"/>
              </a:rPr>
              <a:t>:</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Historical Perspective (Repeat 1977-1981?)</a:t>
            </a:r>
            <a:endParaRPr kumimoji="0" lang="en-US"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E37BBC6B-5BB6-4543-A0DB-73DB4F8A31FB}"/>
              </a:ext>
            </a:extLst>
          </p:cNvPr>
          <p:cNvPicPr>
            <a:picLocks noChangeAspect="1"/>
          </p:cNvPicPr>
          <p:nvPr/>
        </p:nvPicPr>
        <p:blipFill rotWithShape="1">
          <a:blip r:embed="rId3"/>
          <a:srcRect b="5542"/>
          <a:stretch/>
        </p:blipFill>
        <p:spPr>
          <a:xfrm>
            <a:off x="325121" y="1370757"/>
            <a:ext cx="9864852" cy="4427760"/>
          </a:xfrm>
          <a:prstGeom prst="rect">
            <a:avLst/>
          </a:prstGeom>
        </p:spPr>
      </p:pic>
      <p:sp>
        <p:nvSpPr>
          <p:cNvPr id="9" name="TextBox 8">
            <a:extLst>
              <a:ext uri="{FF2B5EF4-FFF2-40B4-BE49-F238E27FC236}">
                <a16:creationId xmlns:a16="http://schemas.microsoft.com/office/drawing/2014/main" id="{899D84DF-10D4-48EB-810C-F74DB9D0CC95}"/>
              </a:ext>
            </a:extLst>
          </p:cNvPr>
          <p:cNvSpPr txBox="1"/>
          <p:nvPr/>
        </p:nvSpPr>
        <p:spPr>
          <a:xfrm>
            <a:off x="3546852" y="765757"/>
            <a:ext cx="339645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2060"/>
                </a:solidFill>
                <a:effectLst/>
                <a:highlight>
                  <a:srgbClr val="FFFF00"/>
                </a:highlight>
                <a:uLnTx/>
                <a:uFillTx/>
                <a:latin typeface="Arial" panose="020B0604020202020204" pitchFamily="34" charset="0"/>
                <a:ea typeface="+mn-ea"/>
                <a:cs typeface="Arial" panose="020B0604020202020204" pitchFamily="34" charset="0"/>
              </a:rPr>
              <a:t>The Great Inflation (1965-1982)</a:t>
            </a:r>
            <a:r>
              <a:rPr kumimoji="0" lang="en-US" sz="13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13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was the defining macroeconomic period of the second half of the twentieth century</a:t>
            </a:r>
            <a:r>
              <a:rPr kumimoji="0" lang="en-US" sz="14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p>
        </p:txBody>
      </p:sp>
      <p:sp>
        <p:nvSpPr>
          <p:cNvPr id="10" name="Rectangle 9">
            <a:extLst>
              <a:ext uri="{FF2B5EF4-FFF2-40B4-BE49-F238E27FC236}">
                <a16:creationId xmlns:a16="http://schemas.microsoft.com/office/drawing/2014/main" id="{A9E9D1B3-A442-4AC5-A36A-D05E0EB845FC}"/>
              </a:ext>
            </a:extLst>
          </p:cNvPr>
          <p:cNvSpPr/>
          <p:nvPr/>
        </p:nvSpPr>
        <p:spPr>
          <a:xfrm>
            <a:off x="2147353" y="1549305"/>
            <a:ext cx="1237785" cy="3972576"/>
          </a:xfrm>
          <a:prstGeom prst="rect">
            <a:avLst/>
          </a:prstGeom>
          <a:solidFill>
            <a:srgbClr val="000000">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Roboto"/>
              <a:ea typeface="+mn-ea"/>
              <a:cs typeface="+mn-cs"/>
            </a:endParaRPr>
          </a:p>
        </p:txBody>
      </p:sp>
      <p:sp>
        <p:nvSpPr>
          <p:cNvPr id="11" name="TextBox 10">
            <a:extLst>
              <a:ext uri="{FF2B5EF4-FFF2-40B4-BE49-F238E27FC236}">
                <a16:creationId xmlns:a16="http://schemas.microsoft.com/office/drawing/2014/main" id="{9F749A67-C177-4AFA-A1AB-21C30EC3AB07}"/>
              </a:ext>
            </a:extLst>
          </p:cNvPr>
          <p:cNvSpPr txBox="1"/>
          <p:nvPr/>
        </p:nvSpPr>
        <p:spPr>
          <a:xfrm>
            <a:off x="322005" y="868968"/>
            <a:ext cx="2219093"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WW II War-Time &amp; then Peace-Time Economy</a:t>
            </a:r>
          </a:p>
        </p:txBody>
      </p:sp>
      <p:sp>
        <p:nvSpPr>
          <p:cNvPr id="12" name="Oval 11">
            <a:extLst>
              <a:ext uri="{FF2B5EF4-FFF2-40B4-BE49-F238E27FC236}">
                <a16:creationId xmlns:a16="http://schemas.microsoft.com/office/drawing/2014/main" id="{99F4B708-DF3F-497F-948B-889288453F19}"/>
              </a:ext>
            </a:extLst>
          </p:cNvPr>
          <p:cNvSpPr/>
          <p:nvPr/>
        </p:nvSpPr>
        <p:spPr>
          <a:xfrm>
            <a:off x="4283643" y="1874217"/>
            <a:ext cx="2289877" cy="1907752"/>
          </a:xfrm>
          <a:prstGeom prst="ellipse">
            <a:avLst/>
          </a:prstGeom>
          <a:solidFill>
            <a:srgbClr val="000000">
              <a:alpha val="25882"/>
            </a:srgbClr>
          </a:solidFill>
          <a:ln>
            <a:solidFill>
              <a:srgbClr val="8B0823">
                <a:alpha val="27059"/>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Roboto"/>
              <a:ea typeface="+mn-ea"/>
              <a:cs typeface="+mn-cs"/>
            </a:endParaRPr>
          </a:p>
        </p:txBody>
      </p:sp>
      <p:sp>
        <p:nvSpPr>
          <p:cNvPr id="14" name="TextBox 13">
            <a:extLst>
              <a:ext uri="{FF2B5EF4-FFF2-40B4-BE49-F238E27FC236}">
                <a16:creationId xmlns:a16="http://schemas.microsoft.com/office/drawing/2014/main" id="{EE3C92E6-2C61-4A56-B947-45FE3EB8E289}"/>
              </a:ext>
            </a:extLst>
          </p:cNvPr>
          <p:cNvSpPr txBox="1"/>
          <p:nvPr/>
        </p:nvSpPr>
        <p:spPr>
          <a:xfrm>
            <a:off x="3498610" y="2116748"/>
            <a:ext cx="1929971" cy="10618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Inflation </a:t>
            </a:r>
            <a:r>
              <a:rPr kumimoji="0" lang="en-US" sz="13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1% in 1964 </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Unemployment @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C10016"/>
                </a:solidFill>
                <a:effectLst/>
                <a:uLnTx/>
                <a:uFillTx/>
                <a:latin typeface="Arial" panose="020B0604020202020204" pitchFamily="34" charset="0"/>
                <a:ea typeface="+mn-ea"/>
                <a:cs typeface="Arial" panose="020B0604020202020204" pitchFamily="34" charset="0"/>
              </a:rPr>
              <a:t>Inflation </a:t>
            </a:r>
            <a:r>
              <a:rPr kumimoji="0" lang="en-US" sz="13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14% in 1980 </a:t>
            </a:r>
            <a:r>
              <a:rPr kumimoji="0" lang="en-US" sz="12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Unemployment @7.5% </a:t>
            </a:r>
            <a:r>
              <a:rPr kumimoji="0" lang="en-US" sz="1300" b="1" i="0" u="none" strike="noStrike" kern="1200" cap="none" spc="0" normalizeH="0" baseline="0" noProof="0" dirty="0">
                <a:ln>
                  <a:noFill/>
                </a:ln>
                <a:solidFill>
                  <a:srgbClr val="333333"/>
                </a:solidFill>
                <a:effectLst/>
                <a:highlight>
                  <a:srgbClr val="FFFF00"/>
                </a:highlight>
                <a:uLnTx/>
                <a:uFillTx/>
                <a:latin typeface="Arial" panose="020B0604020202020204" pitchFamily="34" charset="0"/>
                <a:ea typeface="+mn-ea"/>
                <a:cs typeface="Arial" panose="020B0604020202020204" pitchFamily="34" charset="0"/>
              </a:rPr>
              <a:t>WHY?</a:t>
            </a:r>
          </a:p>
        </p:txBody>
      </p:sp>
      <p:sp>
        <p:nvSpPr>
          <p:cNvPr id="15" name="TextBox 14">
            <a:extLst>
              <a:ext uri="{FF2B5EF4-FFF2-40B4-BE49-F238E27FC236}">
                <a16:creationId xmlns:a16="http://schemas.microsoft.com/office/drawing/2014/main" id="{2C4AF539-377E-47FC-8FCC-9C21D55C4B0D}"/>
              </a:ext>
            </a:extLst>
          </p:cNvPr>
          <p:cNvSpPr txBox="1"/>
          <p:nvPr/>
        </p:nvSpPr>
        <p:spPr>
          <a:xfrm>
            <a:off x="2380016" y="5674291"/>
            <a:ext cx="2463060" cy="646331"/>
          </a:xfrm>
          <a:prstGeom prst="rect">
            <a:avLst/>
          </a:prstGeom>
          <a:solidFill>
            <a:schemeClr val="accent1">
              <a:lumMod val="40000"/>
              <a:lumOff val="60000"/>
            </a:schemeClr>
          </a:solid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Employment Act of 1946 </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Where Fed’s mandate for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Full Employment” </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originated</a:t>
            </a:r>
            <a:endParaRPr kumimoji="0" lang="en-US" sz="1200" b="0" i="0" u="none" strike="noStrike" kern="1200" cap="none" spc="0" normalizeH="0" baseline="0" noProof="0" dirty="0">
              <a:ln>
                <a:noFill/>
              </a:ln>
              <a:solidFill>
                <a:srgbClr val="FBA849">
                  <a:lumMod val="75000"/>
                </a:srgbClr>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7354C0B7-A93D-4198-B222-7243BB24DD1B}"/>
              </a:ext>
            </a:extLst>
          </p:cNvPr>
          <p:cNvSpPr txBox="1"/>
          <p:nvPr/>
        </p:nvSpPr>
        <p:spPr>
          <a:xfrm>
            <a:off x="2365138" y="4810228"/>
            <a:ext cx="22005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Bretton Woods, NH System 1941: </a:t>
            </a:r>
            <a:r>
              <a:rPr kumimoji="0" lang="en-US" sz="1200" b="1" i="0" u="none" strike="noStrike" kern="1200" cap="none" spc="0" normalizeH="0" baseline="0" noProof="0" dirty="0">
                <a:ln>
                  <a:noFill/>
                </a:ln>
                <a:solidFill>
                  <a:srgbClr val="FBA849">
                    <a:lumMod val="75000"/>
                  </a:srgbClr>
                </a:solidFill>
                <a:effectLst/>
                <a:uLnTx/>
                <a:uFillTx/>
                <a:latin typeface="Arial" panose="020B0604020202020204" pitchFamily="34" charset="0"/>
                <a:ea typeface="+mn-ea"/>
                <a:cs typeface="Arial" panose="020B0604020202020204" pitchFamily="34" charset="0"/>
              </a:rPr>
              <a:t>“The Gold Standard”</a:t>
            </a:r>
            <a:endParaRPr kumimoji="0" lang="en-US" sz="1200" b="0" i="0" u="none" strike="noStrike" kern="1200" cap="none" spc="0" normalizeH="0" baseline="0" noProof="0" dirty="0">
              <a:ln>
                <a:noFill/>
              </a:ln>
              <a:solidFill>
                <a:srgbClr val="FBA849">
                  <a:lumMod val="75000"/>
                </a:srgbClr>
              </a:solidFill>
              <a:effectLst/>
              <a:uLnTx/>
              <a:uFillTx/>
              <a:latin typeface="Arial" panose="020B0604020202020204" pitchFamily="34" charset="0"/>
              <a:ea typeface="+mn-ea"/>
              <a:cs typeface="Arial" panose="020B0604020202020204" pitchFamily="34" charset="0"/>
            </a:endParaRPr>
          </a:p>
        </p:txBody>
      </p:sp>
      <p:sp>
        <p:nvSpPr>
          <p:cNvPr id="26" name="TextBox 25">
            <a:extLst>
              <a:ext uri="{FF2B5EF4-FFF2-40B4-BE49-F238E27FC236}">
                <a16:creationId xmlns:a16="http://schemas.microsoft.com/office/drawing/2014/main" id="{5D3B30D0-A94D-43CC-9A34-0CD7F0924030}"/>
              </a:ext>
            </a:extLst>
          </p:cNvPr>
          <p:cNvSpPr txBox="1"/>
          <p:nvPr/>
        </p:nvSpPr>
        <p:spPr>
          <a:xfrm>
            <a:off x="4856843" y="4201035"/>
            <a:ext cx="13886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1971: Nixon takes US off  </a:t>
            </a:r>
            <a:r>
              <a:rPr kumimoji="0" lang="en-US" sz="1200" b="1" i="0" u="none" strike="noStrike" kern="1200" cap="none" spc="0" normalizeH="0" baseline="0" noProof="0" dirty="0">
                <a:ln>
                  <a:noFill/>
                </a:ln>
                <a:solidFill>
                  <a:srgbClr val="FBA849">
                    <a:lumMod val="75000"/>
                  </a:srgbClr>
                </a:solidFill>
                <a:effectLst/>
                <a:uLnTx/>
                <a:uFillTx/>
                <a:latin typeface="Arial" panose="020B0604020202020204" pitchFamily="34" charset="0"/>
                <a:ea typeface="+mn-ea"/>
                <a:cs typeface="Arial" panose="020B0604020202020204" pitchFamily="34" charset="0"/>
              </a:rPr>
              <a:t>“Gold Standard”</a:t>
            </a:r>
            <a:endParaRPr kumimoji="0" lang="en-US" sz="1200" b="0" i="0" u="none" strike="noStrike" kern="1200" cap="none" spc="0" normalizeH="0" baseline="0" noProof="0" dirty="0">
              <a:ln>
                <a:noFill/>
              </a:ln>
              <a:solidFill>
                <a:srgbClr val="FBA849">
                  <a:lumMod val="75000"/>
                </a:srgbClr>
              </a:solidFill>
              <a:effectLst/>
              <a:uLnTx/>
              <a:uFillTx/>
              <a:latin typeface="Arial" panose="020B0604020202020204" pitchFamily="34" charset="0"/>
              <a:ea typeface="+mn-ea"/>
              <a:cs typeface="Arial" panose="020B0604020202020204" pitchFamily="34" charset="0"/>
            </a:endParaRPr>
          </a:p>
        </p:txBody>
      </p:sp>
      <p:cxnSp>
        <p:nvCxnSpPr>
          <p:cNvPr id="27" name="Straight Arrow Connector 26">
            <a:extLst>
              <a:ext uri="{FF2B5EF4-FFF2-40B4-BE49-F238E27FC236}">
                <a16:creationId xmlns:a16="http://schemas.microsoft.com/office/drawing/2014/main" id="{68C809D7-3EA5-4957-A21F-5AA5CF6B17D8}"/>
              </a:ext>
            </a:extLst>
          </p:cNvPr>
          <p:cNvCxnSpPr>
            <a:cxnSpLocks/>
          </p:cNvCxnSpPr>
          <p:nvPr/>
        </p:nvCxnSpPr>
        <p:spPr>
          <a:xfrm flipV="1">
            <a:off x="4589253" y="2071987"/>
            <a:ext cx="1411798" cy="151265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32097C4-63C2-44A5-A85B-1E27589533DB}"/>
              </a:ext>
            </a:extLst>
          </p:cNvPr>
          <p:cNvSpPr txBox="1"/>
          <p:nvPr/>
        </p:nvSpPr>
        <p:spPr>
          <a:xfrm>
            <a:off x="7395958" y="689929"/>
            <a:ext cx="4778606" cy="1323439"/>
          </a:xfrm>
          <a:prstGeom prst="rect">
            <a:avLst/>
          </a:prstGeom>
          <a:solidFill>
            <a:schemeClr val="accent4">
              <a:lumMod val="40000"/>
              <a:lumOff val="60000"/>
            </a:schemeClr>
          </a:solid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What caused 1% to 14%?</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3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1960s Vietnam War </a:t>
            </a:r>
            <a:r>
              <a:rPr kumimoji="0" lang="en-US" sz="13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Deficit spending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3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1971 Off the Gold Standard / </a:t>
            </a:r>
            <a:r>
              <a:rPr kumimoji="0" lang="en-US" sz="13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Rise of Bitcoin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3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1973 Arab Oil Embargo / </a:t>
            </a:r>
            <a:r>
              <a:rPr kumimoji="0" lang="en-US" sz="13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Supply-Chain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3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1974 Nixon Price Controls / </a:t>
            </a:r>
            <a:r>
              <a:rPr kumimoji="0" lang="en-US" sz="13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FED’s Balance Sheet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300" b="0"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Bad Data &amp; Fed Policy / </a:t>
            </a:r>
            <a:r>
              <a:rPr kumimoji="0" lang="en-US" sz="13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Unchanged – No Supply-Chain</a:t>
            </a:r>
          </a:p>
        </p:txBody>
      </p:sp>
      <p:sp>
        <p:nvSpPr>
          <p:cNvPr id="33" name="TextBox 32">
            <a:extLst>
              <a:ext uri="{FF2B5EF4-FFF2-40B4-BE49-F238E27FC236}">
                <a16:creationId xmlns:a16="http://schemas.microsoft.com/office/drawing/2014/main" id="{598AD606-3471-464D-80D6-D9403ED35E5F}"/>
              </a:ext>
            </a:extLst>
          </p:cNvPr>
          <p:cNvSpPr txBox="1"/>
          <p:nvPr/>
        </p:nvSpPr>
        <p:spPr>
          <a:xfrm>
            <a:off x="7475616" y="5673382"/>
            <a:ext cx="2463061" cy="646331"/>
          </a:xfrm>
          <a:prstGeom prst="rect">
            <a:avLst/>
          </a:prstGeom>
          <a:solidFill>
            <a:schemeClr val="accent1">
              <a:lumMod val="40000"/>
              <a:lumOff val="60000"/>
            </a:schemeClr>
          </a:solid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Humphrey-Hawkins Act of 1978 </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gave FED it’s 2</a:t>
            </a:r>
            <a:r>
              <a:rPr kumimoji="0" lang="en-US" sz="1200" b="0" i="0" u="none" strike="noStrike" kern="1200" cap="none" spc="0" normalizeH="0" baseline="30000" noProof="0" dirty="0">
                <a:ln>
                  <a:noFill/>
                </a:ln>
                <a:solidFill>
                  <a:srgbClr val="002060"/>
                </a:solidFill>
                <a:effectLst/>
                <a:uLnTx/>
                <a:uFillTx/>
                <a:latin typeface="Arial" panose="020B0604020202020204" pitchFamily="34" charset="0"/>
                <a:ea typeface="+mn-ea"/>
                <a:cs typeface="Arial" panose="020B0604020202020204" pitchFamily="34" charset="0"/>
              </a:rPr>
              <a:t>nd</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Mandate of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“Price Stability” </a:t>
            </a:r>
          </a:p>
        </p:txBody>
      </p:sp>
      <p:pic>
        <p:nvPicPr>
          <p:cNvPr id="17" name="Picture 16">
            <a:extLst>
              <a:ext uri="{FF2B5EF4-FFF2-40B4-BE49-F238E27FC236}">
                <a16:creationId xmlns:a16="http://schemas.microsoft.com/office/drawing/2014/main" id="{5E2969A6-8363-4F08-93F8-064E9DD6671A}"/>
              </a:ext>
            </a:extLst>
          </p:cNvPr>
          <p:cNvPicPr>
            <a:picLocks noChangeAspect="1"/>
          </p:cNvPicPr>
          <p:nvPr/>
        </p:nvPicPr>
        <p:blipFill>
          <a:blip r:embed="rId4"/>
          <a:stretch>
            <a:fillRect/>
          </a:stretch>
        </p:blipFill>
        <p:spPr>
          <a:xfrm>
            <a:off x="0" y="546296"/>
            <a:ext cx="12192000" cy="54727"/>
          </a:xfrm>
          <a:prstGeom prst="rect">
            <a:avLst/>
          </a:prstGeom>
        </p:spPr>
      </p:pic>
      <p:sp>
        <p:nvSpPr>
          <p:cNvPr id="19" name="Arrow: Right 18">
            <a:extLst>
              <a:ext uri="{FF2B5EF4-FFF2-40B4-BE49-F238E27FC236}">
                <a16:creationId xmlns:a16="http://schemas.microsoft.com/office/drawing/2014/main" id="{CD5B57B4-648F-4A37-982C-3CA8D31FC7B9}"/>
              </a:ext>
            </a:extLst>
          </p:cNvPr>
          <p:cNvSpPr/>
          <p:nvPr/>
        </p:nvSpPr>
        <p:spPr>
          <a:xfrm rot="10800000" flipH="1">
            <a:off x="7045234" y="5890694"/>
            <a:ext cx="365951" cy="387353"/>
          </a:xfrm>
          <a:prstGeom prst="rightArrow">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5" name="TextBox 24">
            <a:extLst>
              <a:ext uri="{FF2B5EF4-FFF2-40B4-BE49-F238E27FC236}">
                <a16:creationId xmlns:a16="http://schemas.microsoft.com/office/drawing/2014/main" id="{7EC916A3-F9F0-4A0C-917C-F281DF2814EB}"/>
              </a:ext>
            </a:extLst>
          </p:cNvPr>
          <p:cNvSpPr txBox="1"/>
          <p:nvPr/>
        </p:nvSpPr>
        <p:spPr>
          <a:xfrm>
            <a:off x="5876706" y="5921998"/>
            <a:ext cx="13023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Mandate #2</a:t>
            </a:r>
          </a:p>
        </p:txBody>
      </p:sp>
      <p:sp>
        <p:nvSpPr>
          <p:cNvPr id="3" name="TextBox 2">
            <a:extLst>
              <a:ext uri="{FF2B5EF4-FFF2-40B4-BE49-F238E27FC236}">
                <a16:creationId xmlns:a16="http://schemas.microsoft.com/office/drawing/2014/main" id="{D8C8DD76-EB18-43D4-944D-AC44C015547D}"/>
              </a:ext>
            </a:extLst>
          </p:cNvPr>
          <p:cNvSpPr txBox="1"/>
          <p:nvPr/>
        </p:nvSpPr>
        <p:spPr>
          <a:xfrm>
            <a:off x="1995055" y="1282535"/>
            <a:ext cx="148441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1940 - 1950</a:t>
            </a:r>
          </a:p>
        </p:txBody>
      </p:sp>
      <p:sp>
        <p:nvSpPr>
          <p:cNvPr id="29" name="TextBox 28">
            <a:extLst>
              <a:ext uri="{FF2B5EF4-FFF2-40B4-BE49-F238E27FC236}">
                <a16:creationId xmlns:a16="http://schemas.microsoft.com/office/drawing/2014/main" id="{D69925B6-E859-439A-B0DB-8E30087D0A4F}"/>
              </a:ext>
            </a:extLst>
          </p:cNvPr>
          <p:cNvSpPr txBox="1"/>
          <p:nvPr/>
        </p:nvSpPr>
        <p:spPr>
          <a:xfrm>
            <a:off x="4692217" y="1549304"/>
            <a:ext cx="148441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1973-1981</a:t>
            </a:r>
          </a:p>
        </p:txBody>
      </p:sp>
      <p:sp>
        <p:nvSpPr>
          <p:cNvPr id="31" name="TextBox 30">
            <a:extLst>
              <a:ext uri="{FF2B5EF4-FFF2-40B4-BE49-F238E27FC236}">
                <a16:creationId xmlns:a16="http://schemas.microsoft.com/office/drawing/2014/main" id="{14EDF1BE-B5A7-4EFE-AC33-987E48DA08E6}"/>
              </a:ext>
            </a:extLst>
          </p:cNvPr>
          <p:cNvSpPr txBox="1"/>
          <p:nvPr/>
        </p:nvSpPr>
        <p:spPr>
          <a:xfrm>
            <a:off x="197973" y="6567581"/>
            <a:ext cx="513654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https://tradingeconomics.com/united-states/inflation-cpi</a:t>
            </a:r>
            <a:r>
              <a:rPr kumimoji="0" lang="en-US" sz="11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p>
        </p:txBody>
      </p:sp>
      <p:sp>
        <p:nvSpPr>
          <p:cNvPr id="2" name="TextBox 1">
            <a:extLst>
              <a:ext uri="{FF2B5EF4-FFF2-40B4-BE49-F238E27FC236}">
                <a16:creationId xmlns:a16="http://schemas.microsoft.com/office/drawing/2014/main" id="{AD45CBD7-DABA-4FCC-90DB-9CF1D45A3D67}"/>
              </a:ext>
            </a:extLst>
          </p:cNvPr>
          <p:cNvSpPr txBox="1"/>
          <p:nvPr/>
        </p:nvSpPr>
        <p:spPr>
          <a:xfrm>
            <a:off x="855024" y="5920616"/>
            <a:ext cx="13064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Mandate #1</a:t>
            </a:r>
          </a:p>
        </p:txBody>
      </p:sp>
      <p:sp>
        <p:nvSpPr>
          <p:cNvPr id="30" name="Arrow: Right 29">
            <a:extLst>
              <a:ext uri="{FF2B5EF4-FFF2-40B4-BE49-F238E27FC236}">
                <a16:creationId xmlns:a16="http://schemas.microsoft.com/office/drawing/2014/main" id="{8B9A2E59-ADC1-4108-8E1C-0F6A5AF74BEA}"/>
              </a:ext>
            </a:extLst>
          </p:cNvPr>
          <p:cNvSpPr/>
          <p:nvPr/>
        </p:nvSpPr>
        <p:spPr>
          <a:xfrm rot="10800000" flipH="1">
            <a:off x="1991987" y="5921294"/>
            <a:ext cx="340706" cy="360443"/>
          </a:xfrm>
          <a:prstGeom prst="rightArrow">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 name="TextBox 4">
            <a:extLst>
              <a:ext uri="{FF2B5EF4-FFF2-40B4-BE49-F238E27FC236}">
                <a16:creationId xmlns:a16="http://schemas.microsoft.com/office/drawing/2014/main" id="{1645E984-3071-4FFA-9650-EA1F48C7D891}"/>
              </a:ext>
            </a:extLst>
          </p:cNvPr>
          <p:cNvSpPr txBox="1"/>
          <p:nvPr/>
        </p:nvSpPr>
        <p:spPr>
          <a:xfrm>
            <a:off x="10093232" y="2318735"/>
            <a:ext cx="2004513" cy="3277820"/>
          </a:xfrm>
          <a:prstGeom prst="rect">
            <a:avLst/>
          </a:prstGeom>
          <a:solidFill>
            <a:srgbClr val="FFFF00"/>
          </a:solidFill>
          <a:ln w="12700">
            <a:solidFill>
              <a:schemeClr val="tx1"/>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sng" strike="noStrike" kern="1200" cap="none" spc="0" normalizeH="0" baseline="0" noProof="0" dirty="0">
                <a:ln>
                  <a:noFill/>
                </a:ln>
                <a:solidFill>
                  <a:srgbClr val="C00000"/>
                </a:solidFill>
                <a:effectLst/>
                <a:highlight>
                  <a:srgbClr val="FFFF00"/>
                </a:highlight>
                <a:uLnTx/>
                <a:uFillTx/>
                <a:latin typeface="Calibri" panose="020F0502020204030204"/>
                <a:ea typeface="+mn-ea"/>
                <a:cs typeface="+mn-cs"/>
              </a:rPr>
              <a:t>Note 2 Key Points:</a:t>
            </a:r>
          </a:p>
          <a:p>
            <a:pPr marL="0" marR="0" lvl="0" indent="0"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highlight>
                  <a:srgbClr val="FFFF00"/>
                </a:highlight>
                <a:latin typeface="Calibri" panose="020F0502020204030204"/>
              </a:rPr>
              <a:t>#1 – Inflation didn’t straight-line increase 1973-1978</a:t>
            </a:r>
            <a:r>
              <a:rPr lang="en-US" sz="1600" dirty="0">
                <a:solidFill>
                  <a:prstClr val="black"/>
                </a:solidFill>
                <a:highlight>
                  <a:srgbClr val="FFFF00"/>
                </a:highlight>
                <a:latin typeface="Calibri" panose="020F0502020204030204"/>
              </a:rPr>
              <a:t>. July’s drop was a head-fake due </a:t>
            </a:r>
            <a:r>
              <a:rPr lang="en-US" sz="1600" b="1" dirty="0">
                <a:solidFill>
                  <a:prstClr val="black"/>
                </a:solidFill>
                <a:highlight>
                  <a:srgbClr val="FFFF00"/>
                </a:highlight>
                <a:latin typeface="Calibri" panose="020F0502020204030204"/>
              </a:rPr>
              <a:t>to SPR Releases that end in Oct.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800" b="1" dirty="0">
              <a:solidFill>
                <a:prstClr val="black"/>
              </a:solidFill>
              <a:highlight>
                <a:srgbClr val="FFFF00"/>
              </a:highlight>
              <a:latin typeface="Calibri" panose="020F05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#2 – 10/2 </a:t>
            </a:r>
            <a:r>
              <a:rPr kumimoji="0" lang="en-US" sz="1600" b="1" i="0" u="none" strike="noStrike" kern="1200" cap="none" spc="0" normalizeH="0" baseline="0" noProof="0" dirty="0" err="1">
                <a:ln>
                  <a:noFill/>
                </a:ln>
                <a:solidFill>
                  <a:prstClr val="black"/>
                </a:solidFill>
                <a:effectLst/>
                <a:highlight>
                  <a:srgbClr val="FFFF00"/>
                </a:highlight>
                <a:uLnTx/>
                <a:uFillTx/>
                <a:latin typeface="Calibri" panose="020F0502020204030204"/>
                <a:ea typeface="+mn-ea"/>
                <a:cs typeface="+mn-cs"/>
              </a:rPr>
              <a:t>Yie</a:t>
            </a:r>
            <a:r>
              <a:rPr lang="en-US" sz="1600" b="1" dirty="0">
                <a:solidFill>
                  <a:prstClr val="black"/>
                </a:solidFill>
                <a:highlight>
                  <a:srgbClr val="FFFF00"/>
                </a:highlight>
                <a:latin typeface="Calibri" panose="020F0502020204030204"/>
              </a:rPr>
              <a:t>ld Curve Inversion </a:t>
            </a:r>
            <a:r>
              <a:rPr lang="en-US" sz="1600" b="1" dirty="0">
                <a:solidFill>
                  <a:srgbClr val="C00000"/>
                </a:solidFill>
                <a:highlight>
                  <a:srgbClr val="FFFF00"/>
                </a:highlight>
                <a:latin typeface="Calibri" panose="020F0502020204030204"/>
              </a:rPr>
              <a:t>-41bps</a:t>
            </a:r>
          </a:p>
          <a:p>
            <a:pPr marL="0" marR="0" lvl="0" indent="0"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highlight>
                  <a:srgbClr val="FFFF00"/>
                </a:highlight>
                <a:latin typeface="Calibri" panose="020F0502020204030204"/>
              </a:rPr>
              <a:t>(2Yr vs 10Yr) worsens (  2Yr 3.25% vs 2.84% 10Yr Aug 12)</a:t>
            </a:r>
            <a:endParaRPr kumimoji="0" lang="en-US" sz="1600" b="1" i="0" u="none" strike="noStrike" kern="1200" cap="none" spc="0" normalizeH="0" baseline="0" noProof="0" dirty="0">
              <a:ln>
                <a:noFill/>
              </a:ln>
              <a:solidFill>
                <a:srgbClr val="C00000"/>
              </a:solidFill>
              <a:effectLst/>
              <a:highlight>
                <a:srgbClr val="FFFF00"/>
              </a:highlight>
              <a:uLnTx/>
              <a:uFillTx/>
              <a:latin typeface="Calibri" panose="020F0502020204030204"/>
              <a:ea typeface="+mn-ea"/>
              <a:cs typeface="+mn-cs"/>
            </a:endParaRPr>
          </a:p>
        </p:txBody>
      </p:sp>
      <p:sp>
        <p:nvSpPr>
          <p:cNvPr id="34" name="Arrow: Right 33">
            <a:extLst>
              <a:ext uri="{FF2B5EF4-FFF2-40B4-BE49-F238E27FC236}">
                <a16:creationId xmlns:a16="http://schemas.microsoft.com/office/drawing/2014/main" id="{F8DA322A-F661-9AF2-DAAC-84A492DAAC2C}"/>
              </a:ext>
            </a:extLst>
          </p:cNvPr>
          <p:cNvSpPr/>
          <p:nvPr/>
        </p:nvSpPr>
        <p:spPr>
          <a:xfrm rot="9496862" flipH="1">
            <a:off x="7272828" y="1616106"/>
            <a:ext cx="179143" cy="213341"/>
          </a:xfrm>
          <a:prstGeom prst="rightArrow">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6" name="Arrow: Right 15">
            <a:extLst>
              <a:ext uri="{FF2B5EF4-FFF2-40B4-BE49-F238E27FC236}">
                <a16:creationId xmlns:a16="http://schemas.microsoft.com/office/drawing/2014/main" id="{6EAFC641-1494-8E0B-DE7F-5F5C082FBA12}"/>
              </a:ext>
            </a:extLst>
          </p:cNvPr>
          <p:cNvSpPr/>
          <p:nvPr/>
        </p:nvSpPr>
        <p:spPr>
          <a:xfrm rot="12430245">
            <a:off x="11601309" y="3915640"/>
            <a:ext cx="202244" cy="326221"/>
          </a:xfrm>
          <a:prstGeom prst="rightArrow">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 name="Arrow: Right 17">
            <a:extLst>
              <a:ext uri="{FF2B5EF4-FFF2-40B4-BE49-F238E27FC236}">
                <a16:creationId xmlns:a16="http://schemas.microsoft.com/office/drawing/2014/main" id="{75DAC056-83F2-FCD8-D6A2-7DEAFCE37A84}"/>
              </a:ext>
            </a:extLst>
          </p:cNvPr>
          <p:cNvSpPr/>
          <p:nvPr/>
        </p:nvSpPr>
        <p:spPr>
          <a:xfrm rot="12502597">
            <a:off x="11667828" y="4516274"/>
            <a:ext cx="172000" cy="303912"/>
          </a:xfrm>
          <a:prstGeom prst="rightArrow">
            <a:avLst/>
          </a:prstGeom>
          <a:solidFill>
            <a:srgbClr val="BE0F3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 name="Google Shape;233;p33">
            <a:extLst>
              <a:ext uri="{FF2B5EF4-FFF2-40B4-BE49-F238E27FC236}">
                <a16:creationId xmlns:a16="http://schemas.microsoft.com/office/drawing/2014/main" id="{C89AE091-4232-C0AB-FD45-26EBFBFC14EB}"/>
              </a:ext>
            </a:extLst>
          </p:cNvPr>
          <p:cNvSpPr txBox="1">
            <a:spLocks/>
          </p:cNvSpPr>
          <p:nvPr/>
        </p:nvSpPr>
        <p:spPr>
          <a:xfrm>
            <a:off x="10656393" y="6368627"/>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8</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4009507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EF02C2-3B82-B577-6366-D8DC2F856601}"/>
              </a:ext>
            </a:extLst>
          </p:cNvPr>
          <p:cNvPicPr>
            <a:picLocks noChangeAspect="1"/>
          </p:cNvPicPr>
          <p:nvPr/>
        </p:nvPicPr>
        <p:blipFill>
          <a:blip r:embed="rId2"/>
          <a:stretch>
            <a:fillRect/>
          </a:stretch>
        </p:blipFill>
        <p:spPr>
          <a:xfrm>
            <a:off x="194381" y="2809083"/>
            <a:ext cx="10945753" cy="3343742"/>
          </a:xfrm>
          <a:prstGeom prst="rect">
            <a:avLst/>
          </a:prstGeom>
          <a:ln w="12700">
            <a:solidFill>
              <a:schemeClr val="tx1"/>
            </a:solidFill>
          </a:ln>
        </p:spPr>
      </p:pic>
      <p:sp>
        <p:nvSpPr>
          <p:cNvPr id="6" name="Google Shape;228;p33">
            <a:extLst>
              <a:ext uri="{FF2B5EF4-FFF2-40B4-BE49-F238E27FC236}">
                <a16:creationId xmlns:a16="http://schemas.microsoft.com/office/drawing/2014/main" id="{98DE873B-28C8-B708-3BB1-01213D071F0F}"/>
              </a:ext>
            </a:extLst>
          </p:cNvPr>
          <p:cNvSpPr txBox="1"/>
          <p:nvPr/>
        </p:nvSpPr>
        <p:spPr>
          <a:xfrm>
            <a:off x="767803" y="118688"/>
            <a:ext cx="10656393" cy="790133"/>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Tx/>
              <a:buNone/>
              <a:tabLst/>
              <a:defRPr/>
            </a:pPr>
            <a:r>
              <a:rPr lang="en-US" sz="2800" b="1" kern="0" dirty="0">
                <a:solidFill>
                  <a:srgbClr val="C21F26"/>
                </a:solidFill>
                <a:highlight>
                  <a:srgbClr val="FFFF00"/>
                </a:highlight>
                <a:latin typeface="Arial" panose="020B0604020202020204" pitchFamily="34" charset="0"/>
                <a:ea typeface="Arial"/>
                <a:cs typeface="Arial" panose="020B0604020202020204" pitchFamily="34" charset="0"/>
                <a:sym typeface="Arial"/>
              </a:rPr>
              <a:t>St. Louis FED’s “Flexible CPI</a:t>
            </a:r>
            <a:r>
              <a:rPr kumimoji="0" lang="en-US" sz="2800" b="1" i="0" u="none" strike="noStrike" kern="0" cap="none" spc="0" normalizeH="0" baseline="0" noProof="0" dirty="0">
                <a:ln>
                  <a:noFill/>
                </a:ln>
                <a:solidFill>
                  <a:srgbClr val="C21F26"/>
                </a:solidFill>
                <a:effectLst/>
                <a:highlight>
                  <a:srgbClr val="FFFF00"/>
                </a:highlight>
                <a:uLnTx/>
                <a:uFillTx/>
                <a:latin typeface="Arial" panose="020B0604020202020204" pitchFamily="34" charset="0"/>
                <a:ea typeface="Arial"/>
                <a:cs typeface="Arial" panose="020B0604020202020204" pitchFamily="34" charset="0"/>
                <a:sym typeface="Arial"/>
              </a:rPr>
              <a:t>”:</a:t>
            </a:r>
            <a:r>
              <a:rPr kumimoji="0" lang="en-US" sz="2800" b="1" i="0" u="none" strike="noStrike" kern="0" cap="none" spc="0" normalizeH="0" baseline="0" noProof="0" dirty="0">
                <a:ln>
                  <a:noFill/>
                </a:ln>
                <a:solidFill>
                  <a:srgbClr val="C21F26"/>
                </a:solidFill>
                <a:effectLst/>
                <a:uLnTx/>
                <a:uFillTx/>
                <a:latin typeface="Arial" panose="020B0604020202020204" pitchFamily="34" charset="0"/>
                <a:ea typeface="Arial"/>
                <a:cs typeface="Arial" panose="020B0604020202020204" pitchFamily="34" charset="0"/>
                <a:sym typeface="Arial"/>
              </a:rPr>
              <a:t> </a:t>
            </a:r>
            <a:r>
              <a:rPr lang="en-US" sz="2400" b="1" kern="0" dirty="0">
                <a:latin typeface="Arial" panose="020B0604020202020204" pitchFamily="34" charset="0"/>
                <a:ea typeface="Arial"/>
                <a:cs typeface="Arial" panose="020B0604020202020204" pitchFamily="34" charset="0"/>
                <a:sym typeface="Arial"/>
              </a:rPr>
              <a:t>The REAL Household Inflation Rate </a:t>
            </a:r>
            <a:endParaRPr kumimoji="0" sz="2600" b="1" i="1" u="none" strike="noStrike" kern="0" cap="none" spc="0" normalizeH="0" baseline="0" noProof="0" dirty="0">
              <a:ln>
                <a:noFill/>
              </a:ln>
              <a:solidFill>
                <a:prstClr val="black"/>
              </a:solidFill>
              <a:effectLst/>
              <a:highlight>
                <a:srgbClr val="FFFF00"/>
              </a:highlight>
              <a:uLnTx/>
              <a:uFillTx/>
              <a:latin typeface="Arial" panose="020B0604020202020204" pitchFamily="34" charset="0"/>
              <a:ea typeface="Arial"/>
              <a:cs typeface="Arial" panose="020B0604020202020204" pitchFamily="34" charset="0"/>
              <a:sym typeface="Arial"/>
            </a:endParaRPr>
          </a:p>
        </p:txBody>
      </p:sp>
      <p:sp>
        <p:nvSpPr>
          <p:cNvPr id="9" name="TextBox 8">
            <a:extLst>
              <a:ext uri="{FF2B5EF4-FFF2-40B4-BE49-F238E27FC236}">
                <a16:creationId xmlns:a16="http://schemas.microsoft.com/office/drawing/2014/main" id="{98AC06E9-8B7B-5090-FF29-4A9DDE4EFA64}"/>
              </a:ext>
            </a:extLst>
          </p:cNvPr>
          <p:cNvSpPr txBox="1"/>
          <p:nvPr/>
        </p:nvSpPr>
        <p:spPr>
          <a:xfrm>
            <a:off x="39646" y="6474817"/>
            <a:ext cx="4108305"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https://fred.stlouisfed.org/series/FLEXCPIM679SFRBATL</a:t>
            </a:r>
            <a:r>
              <a:rPr kumimoji="0" lang="en-US" sz="1100" b="0" i="0" u="sng"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p:txBody>
      </p:sp>
      <p:sp>
        <p:nvSpPr>
          <p:cNvPr id="10" name="Arrow: Right 9">
            <a:extLst>
              <a:ext uri="{FF2B5EF4-FFF2-40B4-BE49-F238E27FC236}">
                <a16:creationId xmlns:a16="http://schemas.microsoft.com/office/drawing/2014/main" id="{091B436A-54F3-F24C-4200-32D85F296D29}"/>
              </a:ext>
            </a:extLst>
          </p:cNvPr>
          <p:cNvSpPr/>
          <p:nvPr/>
        </p:nvSpPr>
        <p:spPr>
          <a:xfrm rot="9496862" flipH="1">
            <a:off x="3217672" y="2016410"/>
            <a:ext cx="339343" cy="338252"/>
          </a:xfrm>
          <a:prstGeom prst="rightArrow">
            <a:avLst/>
          </a:prstGeom>
          <a:solidFill>
            <a:srgbClr val="0070C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1" name="Arrow: Right 10">
            <a:extLst>
              <a:ext uri="{FF2B5EF4-FFF2-40B4-BE49-F238E27FC236}">
                <a16:creationId xmlns:a16="http://schemas.microsoft.com/office/drawing/2014/main" id="{FAEDC5A2-F4CC-54D1-146A-7F986A8ED459}"/>
              </a:ext>
            </a:extLst>
          </p:cNvPr>
          <p:cNvSpPr/>
          <p:nvPr/>
        </p:nvSpPr>
        <p:spPr>
          <a:xfrm rot="12103138">
            <a:off x="11190674" y="3926404"/>
            <a:ext cx="339343" cy="338252"/>
          </a:xfrm>
          <a:prstGeom prst="rightArrow">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cxnSp>
        <p:nvCxnSpPr>
          <p:cNvPr id="2" name="Google Shape;276;p39">
            <a:extLst>
              <a:ext uri="{FF2B5EF4-FFF2-40B4-BE49-F238E27FC236}">
                <a16:creationId xmlns:a16="http://schemas.microsoft.com/office/drawing/2014/main" id="{86CBF0F9-3C9A-6057-D63F-A4B26DB45DAC}"/>
              </a:ext>
            </a:extLst>
          </p:cNvPr>
          <p:cNvCxnSpPr>
            <a:cxnSpLocks/>
          </p:cNvCxnSpPr>
          <p:nvPr/>
        </p:nvCxnSpPr>
        <p:spPr>
          <a:xfrm>
            <a:off x="0" y="796780"/>
            <a:ext cx="12192000" cy="0"/>
          </a:xfrm>
          <a:prstGeom prst="straightConnector1">
            <a:avLst/>
          </a:prstGeom>
          <a:noFill/>
          <a:ln w="57150" cap="flat" cmpd="sng">
            <a:solidFill>
              <a:srgbClr val="333333"/>
            </a:solidFill>
            <a:prstDash val="solid"/>
            <a:round/>
            <a:headEnd type="none" w="sm" len="sm"/>
            <a:tailEnd type="none" w="sm" len="sm"/>
          </a:ln>
        </p:spPr>
      </p:cxnSp>
      <p:sp>
        <p:nvSpPr>
          <p:cNvPr id="4" name="Arrow: Right 3">
            <a:extLst>
              <a:ext uri="{FF2B5EF4-FFF2-40B4-BE49-F238E27FC236}">
                <a16:creationId xmlns:a16="http://schemas.microsoft.com/office/drawing/2014/main" id="{A4C7EF95-CCE2-FD07-8C17-AB157B6121AB}"/>
              </a:ext>
            </a:extLst>
          </p:cNvPr>
          <p:cNvSpPr/>
          <p:nvPr/>
        </p:nvSpPr>
        <p:spPr>
          <a:xfrm rot="12103138">
            <a:off x="10266511" y="2360820"/>
            <a:ext cx="339343" cy="338252"/>
          </a:xfrm>
          <a:prstGeom prst="rightArrow">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Google Shape;233;p33">
            <a:extLst>
              <a:ext uri="{FF2B5EF4-FFF2-40B4-BE49-F238E27FC236}">
                <a16:creationId xmlns:a16="http://schemas.microsoft.com/office/drawing/2014/main" id="{67643144-DA5A-CA4A-0BA4-EA665A583CC8}"/>
              </a:ext>
            </a:extLst>
          </p:cNvPr>
          <p:cNvSpPr txBox="1">
            <a:spLocks/>
          </p:cNvSpPr>
          <p:nvPr/>
        </p:nvSpPr>
        <p:spPr>
          <a:xfrm>
            <a:off x="10656393" y="6368627"/>
            <a:ext cx="601704" cy="365125"/>
          </a:xfrm>
          <a:prstGeom prst="rect">
            <a:avLst/>
          </a:prstGeom>
          <a:no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1" i="0" u="none" strike="noStrike" kern="0" cap="none" spc="0" normalizeH="0" baseline="0" noProof="0" smtClean="0">
                <a:ln>
                  <a:noFill/>
                </a:ln>
                <a:solidFill>
                  <a:prstClr val="black"/>
                </a:solidFill>
                <a:effectLst/>
                <a:uLnTx/>
                <a:uFillTx/>
                <a:latin typeface="Arial" panose="020B0604020202020204" pitchFamily="34" charset="0"/>
                <a:ea typeface="Arial"/>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9</a:t>
            </a:fld>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Arial"/>
              <a:cs typeface="Arial" panose="020B0604020202020204" pitchFamily="34" charset="0"/>
              <a:sym typeface="Arial"/>
            </a:endParaRPr>
          </a:p>
        </p:txBody>
      </p:sp>
      <p:sp>
        <p:nvSpPr>
          <p:cNvPr id="7" name="TextBox 6">
            <a:extLst>
              <a:ext uri="{FF2B5EF4-FFF2-40B4-BE49-F238E27FC236}">
                <a16:creationId xmlns:a16="http://schemas.microsoft.com/office/drawing/2014/main" id="{85DE9F85-A117-3143-ECFF-988FEDD7DFC0}"/>
              </a:ext>
            </a:extLst>
          </p:cNvPr>
          <p:cNvSpPr txBox="1"/>
          <p:nvPr/>
        </p:nvSpPr>
        <p:spPr>
          <a:xfrm>
            <a:off x="3075676" y="849265"/>
            <a:ext cx="8064457" cy="1923604"/>
          </a:xfrm>
          <a:prstGeom prst="rect">
            <a:avLst/>
          </a:prstGeom>
          <a:noFill/>
          <a:ln w="19050">
            <a:solidFill>
              <a:schemeClr val="tx1"/>
            </a:solidFill>
          </a:ln>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FLEXIBLE CPI by St. Louis FED:</a:t>
            </a:r>
          </a:p>
          <a:p>
            <a:pPr marL="285750" marR="0" lvl="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Inflation is NOT Transitory </a:t>
            </a: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It’s 1970’s SYSTEMIC</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Follow </a:t>
            </a:r>
            <a:r>
              <a:rPr kumimoji="0" lang="en-US" sz="17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St. Louis FRB’s FRED </a:t>
            </a:r>
            <a:r>
              <a:rPr kumimoji="0" lang="en-US" sz="17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&amp; </a:t>
            </a:r>
            <a:r>
              <a:rPr kumimoji="0" lang="en-US" sz="17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Flexible CPI</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7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Flexible CPI:  </a:t>
            </a:r>
            <a:r>
              <a:rPr kumimoji="0" lang="en-US" sz="1600" b="1" i="0" u="none" strike="noStrike" kern="1200" cap="none" spc="0" normalizeH="0" baseline="0" noProof="0" dirty="0">
                <a:ln>
                  <a:noFill/>
                </a:ln>
                <a:solidFill>
                  <a:srgbClr val="C00000"/>
                </a:solidFill>
                <a:effectLst/>
                <a:highlight>
                  <a:srgbClr val="FFFF00"/>
                </a:highlight>
                <a:uLnTx/>
                <a:uFillTx/>
                <a:latin typeface="Calibri" panose="020F0502020204030204" pitchFamily="34" charset="0"/>
                <a:cs typeface="Calibri" panose="020F0502020204030204" pitchFamily="34" charset="0"/>
              </a:rPr>
              <a:t>23.23% March 1980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25.10% March 2022</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600" b="1" dirty="0">
                <a:highlight>
                  <a:srgbClr val="FFFF00"/>
                </a:highlight>
                <a:latin typeface="Calibri" panose="020F0502020204030204" pitchFamily="34" charset="0"/>
                <a:cs typeface="Calibri" panose="020F0502020204030204" pitchFamily="34" charset="0"/>
              </a:rPr>
              <a:t>It has Come down in June &amp; July to 16.5% range – WHY?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SPR Releases</a:t>
            </a:r>
            <a:r>
              <a:rPr lang="en-US" sz="1600" b="1" dirty="0">
                <a:solidFill>
                  <a:srgbClr val="C00000"/>
                </a:solidFill>
                <a:latin typeface="Calibri" panose="020F0502020204030204" pitchFamily="34" charset="0"/>
                <a:cs typeface="Calibri" panose="020F0502020204030204" pitchFamily="34" charset="0"/>
              </a:rPr>
              <a:t>, States suspending State Gas Taxes and ENERGY component</a:t>
            </a:r>
            <a:r>
              <a:rPr lang="en-US" sz="1600" b="1" dirty="0">
                <a:latin typeface="Calibri" panose="020F0502020204030204" pitchFamily="34" charset="0"/>
                <a:cs typeface="Calibri" panose="020F0502020204030204" pitchFamily="34" charset="0"/>
              </a:rPr>
              <a:t> is offsetting the rise in Food, Wages, and Used Car Prices.  </a:t>
            </a:r>
            <a:endParaRPr kumimoji="0" lang="en-US" sz="1700" b="1"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5618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44392</TotalTime>
  <Words>8098</Words>
  <Application>Microsoft Office PowerPoint</Application>
  <PresentationFormat>Widescreen</PresentationFormat>
  <Paragraphs>609</Paragraphs>
  <Slides>50</Slides>
  <Notes>19</Notes>
  <HiddenSlides>0</HiddenSlides>
  <MMClips>0</MMClips>
  <ScaleCrop>false</ScaleCrop>
  <HeadingPairs>
    <vt:vector size="4" baseType="variant">
      <vt:variant>
        <vt:lpstr>Theme</vt:lpstr>
      </vt:variant>
      <vt:variant>
        <vt:i4>4</vt:i4>
      </vt:variant>
      <vt:variant>
        <vt:lpstr>Slide Titles</vt:lpstr>
      </vt:variant>
      <vt:variant>
        <vt:i4>50</vt:i4>
      </vt:variant>
    </vt:vector>
  </HeadingPairs>
  <TitlesOfParts>
    <vt:vector size="54" baseType="lpstr">
      <vt:lpstr>Office Theme</vt:lpstr>
      <vt:lpstr>1_Office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Remaking Supply-Chain to N/S: Rail Connectivity (Inland Port, Intermodal, etc.)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Logistics &amp; Supply-Chain Resources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Kiernan Conway</dc:creator>
  <cp:lastModifiedBy>KC Conway</cp:lastModifiedBy>
  <cp:revision>1042</cp:revision>
  <cp:lastPrinted>2022-06-06T16:10:13Z</cp:lastPrinted>
  <dcterms:created xsi:type="dcterms:W3CDTF">2020-10-03T15:27:44Z</dcterms:created>
  <dcterms:modified xsi:type="dcterms:W3CDTF">2022-08-31T16:12:26Z</dcterms:modified>
</cp:coreProperties>
</file>